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658" r:id="rId3"/>
    <p:sldId id="2660" r:id="rId4"/>
    <p:sldId id="2664" r:id="rId6"/>
    <p:sldId id="2697" r:id="rId7"/>
    <p:sldId id="2690" r:id="rId8"/>
    <p:sldId id="2692" r:id="rId9"/>
    <p:sldId id="2693" r:id="rId10"/>
    <p:sldId id="2694" r:id="rId11"/>
    <p:sldId id="2698" r:id="rId12"/>
    <p:sldId id="2696" r:id="rId13"/>
    <p:sldId id="2699" r:id="rId14"/>
    <p:sldId id="2700" r:id="rId15"/>
    <p:sldId id="2714" r:id="rId16"/>
    <p:sldId id="2701" r:id="rId17"/>
    <p:sldId id="2702" r:id="rId18"/>
    <p:sldId id="2715" r:id="rId19"/>
    <p:sldId id="2716" r:id="rId20"/>
    <p:sldId id="2703" r:id="rId21"/>
    <p:sldId id="2704" r:id="rId22"/>
    <p:sldId id="2705" r:id="rId23"/>
    <p:sldId id="2706" r:id="rId24"/>
    <p:sldId id="2707" r:id="rId25"/>
    <p:sldId id="2718" r:id="rId26"/>
    <p:sldId id="2708" r:id="rId27"/>
    <p:sldId id="2717" r:id="rId28"/>
    <p:sldId id="2709" r:id="rId29"/>
    <p:sldId id="2710" r:id="rId30"/>
    <p:sldId id="2711" r:id="rId31"/>
    <p:sldId id="2712" r:id="rId32"/>
    <p:sldId id="2713" r:id="rId33"/>
    <p:sldId id="2659"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6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256B8-B99A-45D4-AF70-6FEC211DC6E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2E4026-3E06-45C7-9FAD-0C5A8DF7797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4F6C55-6C14-4F0D-928C-D7F1BE70B2F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7F6501-1249-4FC6-860A-ADAA339663A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image" Target="../media/image3.png"/><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image" Target="../media/image2.png"/><Relationship Id="rId4" Type="http://schemas.openxmlformats.org/officeDocument/2006/relationships/tags" Target="../tags/tag71.xml"/><Relationship Id="rId3" Type="http://schemas.openxmlformats.org/officeDocument/2006/relationships/image" Target="../media/image1.png"/><Relationship Id="rId2" Type="http://schemas.openxmlformats.org/officeDocument/2006/relationships/tags" Target="../tags/tag70.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image" Target="../media/image3.png"/><Relationship Id="rId2" Type="http://schemas.openxmlformats.org/officeDocument/2006/relationships/tags" Target="../tags/tag78.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image" Target="../media/image5.png"/><Relationship Id="rId2" Type="http://schemas.openxmlformats.org/officeDocument/2006/relationships/tags" Target="../tags/tag83.xml"/><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6.png"/><Relationship Id="rId2" Type="http://schemas.openxmlformats.org/officeDocument/2006/relationships/tags" Target="../tags/tag91.xml"/><Relationship Id="rId10" Type="http://schemas.openxmlformats.org/officeDocument/2006/relationships/tags" Target="../tags/tag98.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image" Target="../media/image3.png"/><Relationship Id="rId2" Type="http://schemas.openxmlformats.org/officeDocument/2006/relationships/tags" Target="../tags/tag99.xml"/><Relationship Id="rId10" Type="http://schemas.openxmlformats.org/officeDocument/2006/relationships/tags" Target="../tags/tag10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image" Target="../media/image3.png"/><Relationship Id="rId2" Type="http://schemas.openxmlformats.org/officeDocument/2006/relationships/tags" Target="../tags/tag107.xml"/><Relationship Id="rId10" Type="http://schemas.openxmlformats.org/officeDocument/2006/relationships/tags" Target="../tags/tag114.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image" Target="../media/image3.png"/><Relationship Id="rId2" Type="http://schemas.openxmlformats.org/officeDocument/2006/relationships/tags" Target="../tags/tag11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image" Target="../media/image7.png"/><Relationship Id="rId3" Type="http://schemas.openxmlformats.org/officeDocument/2006/relationships/tags" Target="../tags/tag126.xml"/><Relationship Id="rId2" Type="http://schemas.openxmlformats.org/officeDocument/2006/relationships/tags" Target="../tags/tag125.xml"/><Relationship Id="rId10" Type="http://schemas.openxmlformats.org/officeDocument/2006/relationships/tags" Target="../tags/tag13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image" Target="../media/image3.png"/><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image" Target="../media/image2.png"/><Relationship Id="rId6" Type="http://schemas.openxmlformats.org/officeDocument/2006/relationships/tags" Target="../tags/tag17.xml"/><Relationship Id="rId5" Type="http://schemas.openxmlformats.org/officeDocument/2006/relationships/image" Target="../media/image1.png"/><Relationship Id="rId4" Type="http://schemas.openxmlformats.org/officeDocument/2006/relationships/tags" Target="../tags/tag16.xml"/><Relationship Id="rId3" Type="http://schemas.openxmlformats.org/officeDocument/2006/relationships/image" Target="../media/image4.png"/><Relationship Id="rId2" Type="http://schemas.openxmlformats.org/officeDocument/2006/relationships/tags" Target="../tags/tag15.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3.png"/><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image" Target="../media/image3.png"/><Relationship Id="rId2" Type="http://schemas.openxmlformats.org/officeDocument/2006/relationships/tags" Target="../tags/tag31.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3.png"/><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image" Target="../media/image3.png"/><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image" Target="../media/image3.png"/><Relationship Id="rId3" Type="http://schemas.openxmlformats.org/officeDocument/2006/relationships/tags" Target="../tags/tag56.xml"/><Relationship Id="rId2" Type="http://schemas.openxmlformats.org/officeDocument/2006/relationships/tags" Target="../tags/tag55.xml"/><Relationship Id="rId10" Type="http://schemas.openxmlformats.org/officeDocument/2006/relationships/tags" Target="../tags/tag6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a:srcRect/>
          <a:stretch>
            <a:fillRect/>
          </a:stretch>
        </p:blipFill>
        <p:spPr>
          <a:xfrm>
            <a:off x="0" y="4393003"/>
            <a:ext cx="12192000" cy="2473756"/>
          </a:xfrm>
          <a:prstGeom prst="rect">
            <a:avLst/>
          </a:prstGeom>
        </p:spPr>
      </p:pic>
      <p:pic>
        <p:nvPicPr>
          <p:cNvPr id="8" name="图片 7"/>
          <p:cNvPicPr>
            <a:picLocks noChangeAspect="1"/>
          </p:cNvPicPr>
          <p:nvPr>
            <p:custDataLst>
              <p:tags r:id="rId4"/>
            </p:custDataLst>
          </p:nvPr>
        </p:nvPicPr>
        <p:blipFill rotWithShape="1">
          <a:blip r:embed="rId5"/>
          <a:srcRect/>
          <a:stretch>
            <a:fillRect/>
          </a:stretch>
        </p:blipFill>
        <p:spPr>
          <a:xfrm flipH="1" flipV="1">
            <a:off x="-28029" y="-1"/>
            <a:ext cx="12220028" cy="2242524"/>
          </a:xfrm>
          <a:prstGeom prst="rect">
            <a:avLst/>
          </a:prstGeom>
        </p:spPr>
      </p:pic>
      <p:sp>
        <p:nvSpPr>
          <p:cNvPr id="2" name="标题 1"/>
          <p:cNvSpPr>
            <a:spLocks noGrp="1"/>
          </p:cNvSpPr>
          <p:nvPr>
            <p:ph type="ctrTitle" hasCustomPrompt="1"/>
            <p:custDataLst>
              <p:tags r:id="rId6"/>
            </p:custDataLst>
          </p:nvPr>
        </p:nvSpPr>
        <p:spPr>
          <a:xfrm>
            <a:off x="1548130" y="2151530"/>
            <a:ext cx="9144000" cy="1440354"/>
          </a:xfrm>
        </p:spPr>
        <p:txBody>
          <a:bodyPr lIns="90170" tIns="46990" rIns="90170" bIns="46990" anchor="ctr" anchorCtr="0">
            <a:normAutofit/>
          </a:bodyPr>
          <a:lstStyle>
            <a:lvl1pPr algn="ctr">
              <a:defRPr sz="6600" u="none" strike="noStrike" kern="1200" cap="none" spc="-200" normalizeH="0" baseline="0">
                <a:solidFill>
                  <a:schemeClr val="accent1">
                    <a:lumMod val="50000"/>
                  </a:schemeClr>
                </a:solidFill>
                <a:uFillTx/>
                <a:latin typeface="Arial" panose="020B0604020202020204" pitchFamily="34" charset="0"/>
                <a:ea typeface="汉仪旗黑-85S" panose="00020600040101010101"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7"/>
            </p:custDataLst>
          </p:nvPr>
        </p:nvSpPr>
        <p:spPr>
          <a:xfrm>
            <a:off x="1524000" y="3671999"/>
            <a:ext cx="9144000" cy="520878"/>
          </a:xfrm>
        </p:spPr>
        <p:txBody>
          <a:bodyPr lIns="90170" tIns="46990" rIns="90170" bIns="46990" anchor="ctr">
            <a:normAutofit/>
          </a:bodyPr>
          <a:lstStyle>
            <a:lvl1pPr marL="0" indent="0" algn="ctr" eaLnBrk="1" fontAlgn="auto" latinLnBrk="0" hangingPunct="1">
              <a:lnSpc>
                <a:spcPct val="100000"/>
              </a:lnSpc>
              <a:buNone/>
              <a:defRPr sz="1800" u="none" strike="noStrike" kern="1200" cap="none" spc="200" normalizeH="0" baseline="0">
                <a:solidFill>
                  <a:schemeClr val="accent1">
                    <a:lumMod val="50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p:txBody>
          <a:body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cxnSp>
        <p:nvCxnSpPr>
          <p:cNvPr id="14" name="直接连接符 13"/>
          <p:cNvCxnSpPr/>
          <p:nvPr>
            <p:custDataLst>
              <p:tags r:id="rId11"/>
            </p:custDataLst>
          </p:nvPr>
        </p:nvCxnSpPr>
        <p:spPr>
          <a:xfrm>
            <a:off x="5921830" y="4237889"/>
            <a:ext cx="34834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 name="组合 1"/>
          <p:cNvGrpSpPr/>
          <p:nvPr>
            <p:custDataLst>
              <p:tags r:id="rId2"/>
            </p:custDataLst>
          </p:nvPr>
        </p:nvGrpSpPr>
        <p:grpSpPr>
          <a:xfrm>
            <a:off x="-13397" y="0"/>
            <a:ext cx="12218794" cy="6873073"/>
            <a:chOff x="-13397" y="0"/>
            <a:chExt cx="12218794" cy="6873073"/>
          </a:xfrm>
        </p:grpSpPr>
        <p:pic>
          <p:nvPicPr>
            <p:cNvPr id="8" name="图片 7"/>
            <p:cNvPicPr>
              <a:picLocks noChangeAspect="1"/>
            </p:cNvPicPr>
            <p:nvPr userDrawn="1">
              <p:custDataLst>
                <p:tags r:id="rId3"/>
              </p:custDataLst>
            </p:nvPr>
          </p:nvPicPr>
          <p:blipFill rotWithShape="1">
            <a:blip r:embed="rId4"/>
            <a:srcRect l="-548"/>
            <a:stretch>
              <a:fillRect/>
            </a:stretch>
          </p:blipFill>
          <p:spPr>
            <a:xfrm>
              <a:off x="-13397" y="5246156"/>
              <a:ext cx="12205397" cy="1626917"/>
            </a:xfrm>
            <a:prstGeom prst="rect">
              <a:avLst/>
            </a:prstGeom>
          </p:spPr>
        </p:pic>
        <p:pic>
          <p:nvPicPr>
            <p:cNvPr id="9" name="图片 8"/>
            <p:cNvPicPr>
              <a:picLocks noChangeAspect="1"/>
            </p:cNvPicPr>
            <p:nvPr userDrawn="1">
              <p:custDataLst>
                <p:tags r:id="rId5"/>
              </p:custDataLst>
            </p:nvPr>
          </p:nvPicPr>
          <p:blipFill rotWithShape="1">
            <a:blip r:embed="rId4"/>
            <a:srcRect l="-548"/>
            <a:stretch>
              <a:fillRect/>
            </a:stretch>
          </p:blipFill>
          <p:spPr>
            <a:xfrm rot="10800000">
              <a:off x="0" y="0"/>
              <a:ext cx="12205397" cy="1626917"/>
            </a:xfrm>
            <a:prstGeom prst="rect">
              <a:avLst/>
            </a:prstGeom>
          </p:spPr>
        </p:pic>
      </p:gr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9"/>
            </p:custDataLst>
          </p:nvPr>
        </p:nvSpPr>
        <p:spPr>
          <a:xfrm>
            <a:off x="669930" y="952508"/>
            <a:ext cx="10852237" cy="5388907"/>
          </a:xfrm>
        </p:spPr>
        <p:txBody>
          <a:bodyPr/>
          <a:lstStyle>
            <a:lvl1pPr>
              <a:defRPr u="none" strike="noStrike" kern="1200" cap="none" spc="0" normalizeH="0">
                <a:solidFill>
                  <a:schemeClr val="tx1"/>
                </a:solidFill>
                <a:uFillTx/>
                <a:latin typeface="微软雅黑" panose="020B0503020204020204" pitchFamily="34" charset="-122"/>
              </a:defRPr>
            </a:lvl1pPr>
            <a:lvl2pPr>
              <a:defRPr u="none" strike="noStrike" kern="1200" cap="none" spc="0" normalizeH="0">
                <a:solidFill>
                  <a:schemeClr val="tx1"/>
                </a:solidFill>
                <a:uFillTx/>
                <a:latin typeface="微软雅黑" panose="020B0503020204020204" pitchFamily="34" charset="-122"/>
              </a:defRPr>
            </a:lvl2pPr>
            <a:lvl3pPr>
              <a:defRPr u="none" strike="noStrike" kern="1200" cap="none" spc="0" normalizeH="0">
                <a:solidFill>
                  <a:schemeClr val="tx1"/>
                </a:solidFill>
                <a:uFillTx/>
                <a:latin typeface="微软雅黑" panose="020B0503020204020204" pitchFamily="34" charset="-122"/>
              </a:defRPr>
            </a:lvl3pPr>
            <a:lvl4pPr>
              <a:defRPr u="none" strike="noStrike" kern="1200" cap="none" spc="0" normalizeH="0">
                <a:solidFill>
                  <a:schemeClr val="tx1"/>
                </a:solidFill>
                <a:uFillTx/>
                <a:latin typeface="微软雅黑" panose="020B0503020204020204" pitchFamily="34" charset="-122"/>
              </a:defRPr>
            </a:lvl4pPr>
            <a:lvl5pPr>
              <a:defRPr u="none" strike="noStrike" kern="1200" cap="none" spc="0" normalizeH="0">
                <a:solidFill>
                  <a:schemeClr val="tx1"/>
                </a:solidFill>
                <a:uFillTx/>
                <a:latin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rotWithShape="1">
          <a:blip r:embed="rId3"/>
          <a:srcRect/>
          <a:stretch>
            <a:fillRect/>
          </a:stretch>
        </p:blipFill>
        <p:spPr>
          <a:xfrm>
            <a:off x="0" y="4393003"/>
            <a:ext cx="12192000" cy="2473756"/>
          </a:xfrm>
          <a:prstGeom prst="rect">
            <a:avLst/>
          </a:prstGeom>
        </p:spPr>
      </p:pic>
      <p:pic>
        <p:nvPicPr>
          <p:cNvPr id="7" name="图片 6"/>
          <p:cNvPicPr>
            <a:picLocks noChangeAspect="1"/>
          </p:cNvPicPr>
          <p:nvPr>
            <p:custDataLst>
              <p:tags r:id="rId4"/>
            </p:custDataLst>
          </p:nvPr>
        </p:nvPicPr>
        <p:blipFill rotWithShape="1">
          <a:blip r:embed="rId5"/>
          <a:srcRect/>
          <a:stretch>
            <a:fillRect/>
          </a:stretch>
        </p:blipFill>
        <p:spPr>
          <a:xfrm flipH="1" flipV="1">
            <a:off x="-28029" y="-1"/>
            <a:ext cx="12220028" cy="2242524"/>
          </a:xfrm>
          <a:prstGeom prst="rect">
            <a:avLst/>
          </a:prstGeom>
        </p:spPr>
      </p:pic>
      <p:sp>
        <p:nvSpPr>
          <p:cNvPr id="2" name="标题 1"/>
          <p:cNvSpPr>
            <a:spLocks noGrp="1"/>
          </p:cNvSpPr>
          <p:nvPr>
            <p:ph type="title" hasCustomPrompt="1"/>
            <p:custDataLst>
              <p:tags r:id="rId6"/>
            </p:custDataLst>
          </p:nvPr>
        </p:nvSpPr>
        <p:spPr>
          <a:xfrm>
            <a:off x="1523998" y="2373835"/>
            <a:ext cx="9144000" cy="1294912"/>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5400" b="1" i="0" u="none" strike="noStrike" kern="1200" cap="none" spc="-200" normalizeH="0" baseline="0" noProof="1" dirty="0">
                <a:solidFill>
                  <a:schemeClr val="accent1">
                    <a:lumMod val="50000"/>
                  </a:schemeClr>
                </a:solidFill>
                <a:uFillTx/>
                <a:latin typeface="Arial" panose="020B0604020202020204" pitchFamily="34" charset="0"/>
                <a:ea typeface="汉仪旗黑-85S" panose="00020600040101010101"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2" name="文本占位符 11"/>
          <p:cNvSpPr>
            <a:spLocks noGrp="1"/>
          </p:cNvSpPr>
          <p:nvPr>
            <p:ph type="body" sz="quarter" idx="15"/>
            <p:custDataLst>
              <p:tags r:id="rId10"/>
            </p:custDataLst>
          </p:nvPr>
        </p:nvSpPr>
        <p:spPr>
          <a:xfrm flipH="1">
            <a:off x="1523998" y="3739402"/>
            <a:ext cx="9144001" cy="522288"/>
          </a:xfrm>
        </p:spPr>
        <p:txBody>
          <a:bodyPr lIns="90170" tIns="46990" rIns="90170" bIns="46990" anchor="ctr">
            <a:normAutofit/>
          </a:bodyPr>
          <a:lstStyle>
            <a:lvl1pPr marL="0" indent="0" algn="ctr">
              <a:buNone/>
              <a:defRPr sz="2400" u="none" strike="noStrike" kern="1200" cap="none" spc="200" normalizeH="0" baseline="0">
                <a:solidFill>
                  <a:schemeClr val="accent1">
                    <a:lumMod val="50000"/>
                  </a:schemeClr>
                </a:solidFill>
                <a:uFillTx/>
                <a:latin typeface="Arial" panose="020B0604020202020204" pitchFamily="34" charset="0"/>
              </a:defRPr>
            </a:lvl1pPr>
          </a:lstStyle>
          <a:p>
            <a:pPr lvl="0"/>
            <a:r>
              <a:rPr lang="zh-CN" altLang="en-US" dirty="0"/>
              <a:t>单击此处编辑母版文本样式</a:t>
            </a:r>
            <a:endParaRPr lang="zh-CN" altLang="en-US" dirty="0"/>
          </a:p>
        </p:txBody>
      </p:sp>
      <p:cxnSp>
        <p:nvCxnSpPr>
          <p:cNvPr id="15" name="直接连接符 14"/>
          <p:cNvCxnSpPr/>
          <p:nvPr>
            <p:custDataLst>
              <p:tags r:id="rId11"/>
            </p:custDataLst>
          </p:nvPr>
        </p:nvCxnSpPr>
        <p:spPr>
          <a:xfrm>
            <a:off x="5921830" y="4306042"/>
            <a:ext cx="34834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a:srcRect l="-548"/>
          <a:stretch>
            <a:fillRect/>
          </a:stretch>
        </p:blipFill>
        <p:spPr>
          <a:xfrm>
            <a:off x="-13397" y="5246156"/>
            <a:ext cx="12205397" cy="1626917"/>
          </a:xfrm>
          <a:prstGeom prst="rect">
            <a:avLst/>
          </a:prstGeom>
        </p:spPr>
      </p:pic>
      <p:sp>
        <p:nvSpPr>
          <p:cNvPr id="2" name="标题 1"/>
          <p:cNvSpPr>
            <a:spLocks noGrp="1"/>
          </p:cNvSpPr>
          <p:nvPr>
            <p:ph type="title"/>
            <p:custDataLst>
              <p:tags r:id="rId4"/>
            </p:custDataLst>
          </p:nvPr>
        </p:nvSpPr>
        <p:spPr>
          <a:xfrm>
            <a:off x="669882" y="434975"/>
            <a:ext cx="10852237" cy="441964"/>
          </a:xfrm>
        </p:spPr>
        <p:txBody>
          <a:bodyPr/>
          <a:lstStyle>
            <a:lvl1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rotWithShape="1">
          <a:blip r:embed="rId3"/>
          <a:srcRect/>
          <a:stretch>
            <a:fillRect/>
          </a:stretch>
        </p:blipFill>
        <p:spPr>
          <a:xfrm rot="10800000">
            <a:off x="0" y="0"/>
            <a:ext cx="12192000" cy="1310005"/>
          </a:xfrm>
          <a:prstGeom prst="rect">
            <a:avLst/>
          </a:prstGeom>
        </p:spPr>
      </p:pic>
      <p:pic>
        <p:nvPicPr>
          <p:cNvPr id="10" name="图片 9"/>
          <p:cNvPicPr>
            <a:picLocks noChangeAspect="1"/>
          </p:cNvPicPr>
          <p:nvPr>
            <p:custDataLst>
              <p:tags r:id="rId4"/>
            </p:custDataLst>
          </p:nvPr>
        </p:nvPicPr>
        <p:blipFill rotWithShape="1">
          <a:blip r:embed="rId3"/>
          <a:srcRect/>
          <a:stretch>
            <a:fillRect/>
          </a:stretch>
        </p:blipFill>
        <p:spPr>
          <a:xfrm>
            <a:off x="0" y="5547995"/>
            <a:ext cx="12192000" cy="1310005"/>
          </a:xfrm>
          <a:prstGeom prst="rect">
            <a:avLst/>
          </a:prstGeom>
        </p:spPr>
      </p:pic>
      <p:sp>
        <p:nvSpPr>
          <p:cNvPr id="8" name="矩形 7"/>
          <p:cNvSpPr/>
          <p:nvPr>
            <p:custDataLst>
              <p:tags r:id="rId5"/>
            </p:custDataLst>
          </p:nvPr>
        </p:nvSpPr>
        <p:spPr>
          <a:xfrm>
            <a:off x="292735" y="304165"/>
            <a:ext cx="11606530"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3200"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1pPr>
            <a:lvl2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2pPr>
            <a:lvl3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3pPr>
            <a:lvl4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4pPr>
            <a:lvl5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rotWithShape="1">
          <a:blip r:embed="rId3"/>
          <a:srcRect l="-727"/>
          <a:stretch>
            <a:fillRect/>
          </a:stretch>
        </p:blipFill>
        <p:spPr>
          <a:xfrm rot="5400000" flipV="1">
            <a:off x="8159088" y="2825088"/>
            <a:ext cx="6858000" cy="1207827"/>
          </a:xfrm>
          <a:prstGeom prst="rect">
            <a:avLst/>
          </a:prstGeom>
        </p:spPr>
      </p:pic>
      <p:sp>
        <p:nvSpPr>
          <p:cNvPr id="8" name="矩形 7"/>
          <p:cNvSpPr/>
          <p:nvPr>
            <p:custDataLst>
              <p:tags r:id="rId4"/>
            </p:custDataLst>
          </p:nvPr>
        </p:nvSpPr>
        <p:spPr>
          <a:xfrm>
            <a:off x="0" y="1"/>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u="none" strike="noStrike" kern="1200" cap="none" spc="0" normalizeH="0" baseline="0">
                <a:solidFill>
                  <a:schemeClr val="tx1">
                    <a:lumMod val="75000"/>
                    <a:lumOff val="25000"/>
                  </a:schemeClr>
                </a:solidFill>
                <a:uFillTx/>
                <a:latin typeface="微软雅黑" panose="020B0503020204020204" pitchFamily="34" charset="-122"/>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a:defRPr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defRPr>
            </a:lvl2pPr>
            <a:lvl3pPr>
              <a:defRPr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defRPr>
            </a:lvl3pPr>
            <a:lvl4pPr>
              <a:defRPr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defRPr>
            </a:lvl4pPr>
            <a:lvl5pPr>
              <a:defRPr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u="none" strike="noStrike" kern="1200" cap="none" spc="0" normalizeH="0" baseline="0">
                <a:latin typeface="微软雅黑" panose="020B0503020204020204" pitchFamily="34" charset="-122"/>
                <a:ea typeface="微软雅黑" panose="020B0503020204020204" pitchFamily="34" charset="-122"/>
              </a:defRPr>
            </a:lvl1pPr>
            <a:lvl2pPr>
              <a:defRPr u="none" strike="noStrike" kern="1200" cap="none" spc="0" normalizeH="0" baseline="0">
                <a:latin typeface="微软雅黑" panose="020B0503020204020204" pitchFamily="34" charset="-122"/>
                <a:ea typeface="微软雅黑" panose="020B0503020204020204" pitchFamily="34" charset="-122"/>
              </a:defRPr>
            </a:lvl2pPr>
            <a:lvl3pPr>
              <a:defRPr u="none" strike="noStrike" kern="1200" cap="none" spc="0" normalizeH="0" baseline="0">
                <a:latin typeface="微软雅黑" panose="020B0503020204020204" pitchFamily="34" charset="-122"/>
                <a:ea typeface="微软雅黑" panose="020B0503020204020204" pitchFamily="34" charset="-122"/>
              </a:defRPr>
            </a:lvl3pPr>
            <a:lvl4pPr>
              <a:defRPr u="none" strike="noStrike" kern="1200" cap="none" spc="0" normalizeH="0" baseline="0">
                <a:latin typeface="微软雅黑" panose="020B0503020204020204" pitchFamily="34" charset="-122"/>
                <a:ea typeface="微软雅黑" panose="020B0503020204020204" pitchFamily="34" charset="-122"/>
              </a:defRPr>
            </a:lvl4pPr>
            <a:lvl5pPr>
              <a:defRPr u="none" strike="noStrike" kern="1200" cap="none" spc="0" normalizeH="0"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2"/>
            </p:custDataLst>
          </p:nvPr>
        </p:nvPicPr>
        <p:blipFill rotWithShape="1">
          <a:blip r:embed="rId3"/>
          <a:srcRect l="-548"/>
          <a:stretch>
            <a:fillRect/>
          </a:stretch>
        </p:blipFill>
        <p:spPr>
          <a:xfrm>
            <a:off x="-13397" y="5246156"/>
            <a:ext cx="12205397" cy="1626917"/>
          </a:xfrm>
          <a:prstGeom prst="rect">
            <a:avLst/>
          </a:prstGeom>
        </p:spPr>
      </p:pic>
      <p:sp>
        <p:nvSpPr>
          <p:cNvPr id="10" name="矩形 9"/>
          <p:cNvSpPr/>
          <p:nvPr>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u="none" strike="noStrike" kern="1200" cap="none" spc="0" normalizeH="0" baseline="0">
                <a:solidFill>
                  <a:schemeClr val="tx1">
                    <a:lumMod val="75000"/>
                    <a:lumOff val="25000"/>
                  </a:schemeClr>
                </a:solidFill>
                <a:uFillTx/>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u="none" strike="noStrike" kern="1200" cap="none" spc="0" normalizeH="0" baseline="0">
                <a:latin typeface="微软雅黑" panose="020B0503020204020204" pitchFamily="34" charset="-122"/>
                <a:ea typeface="微软雅黑" panose="020B0503020204020204" pitchFamily="34" charset="-122"/>
              </a:defRPr>
            </a:lvl1pPr>
            <a:lvl2pPr>
              <a:defRPr u="none" strike="noStrike" kern="1200" cap="none" spc="0" normalizeH="0" baseline="0">
                <a:latin typeface="微软雅黑" panose="020B0503020204020204" pitchFamily="34" charset="-122"/>
                <a:ea typeface="微软雅黑" panose="020B0503020204020204" pitchFamily="34" charset="-122"/>
              </a:defRPr>
            </a:lvl2pPr>
            <a:lvl3pPr>
              <a:defRPr u="none" strike="noStrike" kern="1200" cap="none" spc="0" normalizeH="0" baseline="0">
                <a:latin typeface="微软雅黑" panose="020B0503020204020204" pitchFamily="34" charset="-122"/>
                <a:ea typeface="微软雅黑" panose="020B0503020204020204" pitchFamily="34" charset="-122"/>
              </a:defRPr>
            </a:lvl3pPr>
            <a:lvl4pPr>
              <a:defRPr u="none" strike="noStrike" kern="1200" cap="none" spc="0" normalizeH="0" baseline="0">
                <a:latin typeface="微软雅黑" panose="020B0503020204020204" pitchFamily="34" charset="-122"/>
                <a:ea typeface="微软雅黑" panose="020B0503020204020204" pitchFamily="34" charset="-122"/>
              </a:defRPr>
            </a:lvl4pPr>
            <a:lvl5pPr>
              <a:defRPr u="none" strike="noStrike" kern="1200" cap="none" spc="0" normalizeH="0"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rotWithShape="1">
          <a:blip r:embed="rId3"/>
          <a:srcRect l="-548"/>
          <a:stretch>
            <a:fillRect/>
          </a:stretch>
        </p:blipFill>
        <p:spPr>
          <a:xfrm rot="10800000">
            <a:off x="0" y="0"/>
            <a:ext cx="12205397" cy="1626917"/>
          </a:xfrm>
          <a:prstGeom prst="rect">
            <a:avLst/>
          </a:prstGeom>
        </p:spPr>
      </p:pic>
      <p:sp>
        <p:nvSpPr>
          <p:cNvPr id="8" name="矩形 7"/>
          <p:cNvSpPr/>
          <p:nvPr>
            <p:custDataLst>
              <p:tags r:id="rId4"/>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u="none" strike="noStrike" kern="1200" cap="none" spc="0" normalizeH="0" baseline="0">
                <a:latin typeface="微软雅黑" panose="020B0503020204020204" pitchFamily="34" charset="-122"/>
                <a:ea typeface="微软雅黑" panose="020B0503020204020204" pitchFamily="34" charset="-122"/>
              </a:defRPr>
            </a:lvl1pPr>
            <a:lvl2pPr>
              <a:defRPr u="none" strike="noStrike" kern="1200" cap="none" spc="0" normalizeH="0" baseline="0">
                <a:latin typeface="微软雅黑" panose="020B0503020204020204" pitchFamily="34" charset="-122"/>
                <a:ea typeface="微软雅黑" panose="020B0503020204020204" pitchFamily="34" charset="-122"/>
              </a:defRPr>
            </a:lvl2pPr>
            <a:lvl3pPr>
              <a:defRPr u="none" strike="noStrike" kern="1200" cap="none" spc="0" normalizeH="0" baseline="0">
                <a:latin typeface="微软雅黑" panose="020B0503020204020204" pitchFamily="34" charset="-122"/>
                <a:ea typeface="微软雅黑" panose="020B0503020204020204" pitchFamily="34" charset="-122"/>
              </a:defRPr>
            </a:lvl3pPr>
            <a:lvl4pPr>
              <a:defRPr u="none" strike="noStrike" kern="1200" cap="none" spc="0" normalizeH="0" baseline="0">
                <a:latin typeface="微软雅黑" panose="020B0503020204020204" pitchFamily="34" charset="-122"/>
                <a:ea typeface="微软雅黑" panose="020B0503020204020204" pitchFamily="34" charset="-122"/>
              </a:defRPr>
            </a:lvl4pPr>
            <a:lvl5pPr>
              <a:defRPr u="none" strike="noStrike" kern="1200" cap="none" spc="0" normalizeH="0"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rotWithShape="1">
          <a:blip r:embed="rId3"/>
          <a:srcRect l="-548"/>
          <a:stretch>
            <a:fillRect/>
          </a:stretch>
        </p:blipFill>
        <p:spPr>
          <a:xfrm>
            <a:off x="-13397" y="5246156"/>
            <a:ext cx="12205397" cy="1626917"/>
          </a:xfrm>
          <a:prstGeom prst="rect">
            <a:avLst/>
          </a:prstGeom>
        </p:spPr>
      </p:pic>
      <p:sp>
        <p:nvSpPr>
          <p:cNvPr id="10" name="矩形 9"/>
          <p:cNvSpPr/>
          <p:nvPr>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579600" y="237600"/>
            <a:ext cx="11037600" cy="441964"/>
          </a:xfrm>
        </p:spPr>
        <p:txBody>
          <a:bodyPr/>
          <a:lstStyle>
            <a:lvl1pPr>
              <a:defRPr u="none" strike="noStrike" kern="1200" cap="none" spc="0" normalizeH="0" baseline="0">
                <a:solidFill>
                  <a:schemeClr val="tx1">
                    <a:lumMod val="75000"/>
                    <a:lumOff val="25000"/>
                  </a:schemeClr>
                </a:solidFill>
                <a:uFillTx/>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1pPr>
            <a:lvl2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2pPr>
            <a:lvl3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3pPr>
            <a:lvl4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4pPr>
            <a:lvl5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1pPr>
            <a:lvl2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2pPr>
            <a:lvl3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3pPr>
            <a:lvl4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4pPr>
            <a:lvl5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8" name="图片 7"/>
          <p:cNvPicPr>
            <a:picLocks noChangeAspect="1"/>
          </p:cNvPicPr>
          <p:nvPr>
            <p:custDataLst>
              <p:tags r:id="rId3"/>
            </p:custDataLst>
          </p:nvPr>
        </p:nvPicPr>
        <p:blipFill rotWithShape="1">
          <a:blip r:embed="rId4"/>
          <a:srcRect/>
          <a:stretch>
            <a:fillRect/>
          </a:stretch>
        </p:blipFill>
        <p:spPr>
          <a:xfrm rot="16200000" flipH="1">
            <a:off x="9881235" y="2911475"/>
            <a:ext cx="3579495" cy="1035050"/>
          </a:xfrm>
          <a:prstGeom prst="rect">
            <a:avLst/>
          </a:prstGeom>
        </p:spPr>
      </p:pic>
      <p:pic>
        <p:nvPicPr>
          <p:cNvPr id="9" name="图片 8"/>
          <p:cNvPicPr>
            <a:picLocks noChangeAspect="1"/>
          </p:cNvPicPr>
          <p:nvPr>
            <p:custDataLst>
              <p:tags r:id="rId5"/>
            </p:custDataLst>
          </p:nvPr>
        </p:nvPicPr>
        <p:blipFill rotWithShape="1">
          <a:blip r:embed="rId4"/>
          <a:srcRect/>
          <a:stretch>
            <a:fillRect/>
          </a:stretch>
        </p:blipFill>
        <p:spPr>
          <a:xfrm rot="5400000">
            <a:off x="-1272540" y="2911475"/>
            <a:ext cx="3579495" cy="1035050"/>
          </a:xfrm>
          <a:prstGeom prst="rect">
            <a:avLst/>
          </a:prstGeom>
        </p:spPr>
      </p:pic>
      <p:sp>
        <p:nvSpPr>
          <p:cNvPr id="2" name="标题 1"/>
          <p:cNvSpPr>
            <a:spLocks noGrp="1"/>
          </p:cNvSpPr>
          <p:nvPr>
            <p:ph type="title" hasCustomPrompt="1"/>
            <p:custDataLst>
              <p:tags r:id="rId6"/>
            </p:custDataLst>
          </p:nvPr>
        </p:nvSpPr>
        <p:spPr>
          <a:xfrm>
            <a:off x="1522800" y="1339200"/>
            <a:ext cx="9144000" cy="2386800"/>
          </a:xfrm>
        </p:spPr>
        <p:txBody>
          <a:bodyPr anchor="b"/>
          <a:lstStyle>
            <a:lvl1pPr algn="ctr">
              <a:defRPr sz="6000" u="none" strike="noStrike" kern="1200" cap="none" spc="0" normalizeH="0" baseline="0">
                <a:solidFill>
                  <a:schemeClr val="tx1">
                    <a:lumMod val="75000"/>
                    <a:lumOff val="25000"/>
                  </a:schemeClr>
                </a:solidFill>
                <a:uFillTx/>
                <a:latin typeface="微软雅黑" panose="020B0503020204020204" pitchFamily="34" charset="-122"/>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lstStyle>
            <a:lvl1pPr algn="ctr">
              <a:defRPr u="none" strike="noStrike" kern="1200" cap="none" spc="0" normalizeH="0" baseline="0">
                <a:solidFill>
                  <a:schemeClr val="tx1">
                    <a:lumMod val="75000"/>
                    <a:lumOff val="25000"/>
                  </a:schemeClr>
                </a:solidFill>
                <a:uFillTx/>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rotWithShape="1">
          <a:blip r:embed="rId3"/>
          <a:srcRect l="-548"/>
          <a:stretch>
            <a:fillRect/>
          </a:stretch>
        </p:blipFill>
        <p:spPr>
          <a:xfrm>
            <a:off x="-13397" y="5246156"/>
            <a:ext cx="12205397" cy="1626917"/>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0" normalizeH="0" baseline="0" noProof="1" dirty="0">
                <a:solidFill>
                  <a:schemeClr val="accent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5"/>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2"/>
            </p:custDataLst>
          </p:nvPr>
        </p:nvPicPr>
        <p:blipFill rotWithShape="1">
          <a:blip r:embed="rId3"/>
          <a:srcRect/>
          <a:stretch>
            <a:fillRect/>
          </a:stretch>
        </p:blipFill>
        <p:spPr>
          <a:xfrm rot="20445420">
            <a:off x="5232016" y="3889257"/>
            <a:ext cx="1727968" cy="1147680"/>
          </a:xfrm>
          <a:prstGeom prst="rect">
            <a:avLst/>
          </a:prstGeom>
        </p:spPr>
      </p:pic>
      <p:pic>
        <p:nvPicPr>
          <p:cNvPr id="7" name="图片 6"/>
          <p:cNvPicPr>
            <a:picLocks noChangeAspect="1"/>
          </p:cNvPicPr>
          <p:nvPr>
            <p:custDataLst>
              <p:tags r:id="rId4"/>
            </p:custDataLst>
          </p:nvPr>
        </p:nvPicPr>
        <p:blipFill rotWithShape="1">
          <a:blip r:embed="rId5"/>
          <a:srcRect/>
          <a:stretch>
            <a:fillRect/>
          </a:stretch>
        </p:blipFill>
        <p:spPr>
          <a:xfrm>
            <a:off x="0" y="4393003"/>
            <a:ext cx="12192000" cy="2473756"/>
          </a:xfrm>
          <a:prstGeom prst="rect">
            <a:avLst/>
          </a:prstGeom>
        </p:spPr>
      </p:pic>
      <p:pic>
        <p:nvPicPr>
          <p:cNvPr id="8" name="图片 7"/>
          <p:cNvPicPr>
            <a:picLocks noChangeAspect="1"/>
          </p:cNvPicPr>
          <p:nvPr>
            <p:custDataLst>
              <p:tags r:id="rId6"/>
            </p:custDataLst>
          </p:nvPr>
        </p:nvPicPr>
        <p:blipFill rotWithShape="1">
          <a:blip r:embed="rId7"/>
          <a:srcRect/>
          <a:stretch>
            <a:fillRect/>
          </a:stretch>
        </p:blipFill>
        <p:spPr>
          <a:xfrm flipH="1" flipV="1">
            <a:off x="-28029" y="-1"/>
            <a:ext cx="12220028" cy="2242524"/>
          </a:xfrm>
          <a:prstGeom prst="rect">
            <a:avLst/>
          </a:prstGeom>
        </p:spPr>
      </p:pic>
      <p:sp>
        <p:nvSpPr>
          <p:cNvPr id="2" name="标题 1"/>
          <p:cNvSpPr>
            <a:spLocks noGrp="1"/>
          </p:cNvSpPr>
          <p:nvPr>
            <p:ph type="title" hasCustomPrompt="1"/>
            <p:custDataLst>
              <p:tags r:id="rId8"/>
            </p:custDataLst>
          </p:nvPr>
        </p:nvSpPr>
        <p:spPr>
          <a:xfrm>
            <a:off x="2469888" y="2085975"/>
            <a:ext cx="7557025" cy="1244737"/>
          </a:xfrm>
        </p:spPr>
        <p:txBody>
          <a:bodyPr anchor="b">
            <a:normAutofit/>
          </a:bodyPr>
          <a:lstStyle>
            <a:lvl1pPr algn="ctr">
              <a:defRPr sz="5400" b="1" u="none" strike="noStrike" kern="1200" cap="none" spc="-200" normalizeH="0" baseline="0">
                <a:solidFill>
                  <a:schemeClr val="accent1">
                    <a:lumMod val="50000"/>
                  </a:schemeClr>
                </a:solidFill>
                <a:uFillTx/>
                <a:latin typeface="Arial" panose="020B0604020202020204" pitchFamily="34" charset="0"/>
                <a:ea typeface="汉仪旗黑-85S" panose="00020600040101010101" charset="-122"/>
              </a:defRPr>
            </a:lvl1pPr>
          </a:lstStyle>
          <a:p>
            <a:r>
              <a:rPr lang="zh-CN" altLang="en-US" dirty="0"/>
              <a:t>单击此处编辑标题</a:t>
            </a:r>
            <a:endParaRPr lang="zh-CN" altLang="en-US" dirty="0"/>
          </a:p>
        </p:txBody>
      </p:sp>
      <p:sp>
        <p:nvSpPr>
          <p:cNvPr id="3" name="副标题"/>
          <p:cNvSpPr>
            <a:spLocks noGrp="1"/>
          </p:cNvSpPr>
          <p:nvPr>
            <p:ph type="body" idx="1"/>
            <p:custDataLst>
              <p:tags r:id="rId9"/>
            </p:custDataLst>
          </p:nvPr>
        </p:nvSpPr>
        <p:spPr>
          <a:xfrm>
            <a:off x="2469888" y="3375245"/>
            <a:ext cx="7557025" cy="522649"/>
          </a:xfrm>
        </p:spPr>
        <p:txBody>
          <a:bodyPr anchor="ctr">
            <a:normAutofit/>
          </a:bodyPr>
          <a:lstStyle>
            <a:lvl1pPr marL="0" indent="0" algn="ctr">
              <a:buNone/>
              <a:defRPr sz="1800" u="none" strike="noStrike" kern="1200" cap="none" spc="200" normalizeH="0" baseline="0">
                <a:solidFill>
                  <a:schemeClr val="accent1">
                    <a:lumMod val="50000"/>
                  </a:schemeClr>
                </a:solidFill>
                <a:uFillTx/>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0"/>
            </p:custDataLst>
          </p:nvPr>
        </p:nvSpPr>
        <p:spPr/>
        <p:txBody>
          <a:bodyPr/>
          <a:lstStyle/>
          <a:p>
            <a:fld id="{874C47C6-F50E-4077-959D-5D8B09CFB3A8}"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92FB901B-D324-4130-8D45-B7940F1997A3}" type="slidenum">
              <a:rPr lang="zh-CN" altLang="en-US" smtClean="0"/>
            </a:fld>
            <a:endParaRPr lang="zh-CN" altLang="en-US"/>
          </a:p>
        </p:txBody>
      </p:sp>
      <p:cxnSp>
        <p:nvCxnSpPr>
          <p:cNvPr id="11" name="直接连接符 10"/>
          <p:cNvCxnSpPr/>
          <p:nvPr>
            <p:custDataLst>
              <p:tags r:id="rId13"/>
            </p:custDataLst>
          </p:nvPr>
        </p:nvCxnSpPr>
        <p:spPr>
          <a:xfrm>
            <a:off x="6113166" y="3933391"/>
            <a:ext cx="2878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rotWithShape="1">
          <a:blip r:embed="rId3"/>
          <a:srcRect l="-548"/>
          <a:stretch>
            <a:fillRect/>
          </a:stretch>
        </p:blipFill>
        <p:spPr>
          <a:xfrm>
            <a:off x="-13397" y="5246156"/>
            <a:ext cx="12205397" cy="1626917"/>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accent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5"/>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6"/>
            </p:custDataLst>
          </p:nvPr>
        </p:nvSpPr>
        <p:spPr>
          <a:xfrm>
            <a:off x="6238877" y="952508"/>
            <a:ext cx="5283242" cy="5388907"/>
          </a:xfrm>
        </p:spPr>
        <p:txBody>
          <a:bodyPr>
            <a:noAutofit/>
          </a:bodyPr>
          <a:lstStyle>
            <a:lvl1pPr>
              <a:defRPr sz="1600" u="none" strike="noStrike" kern="1200" cap="none" spc="0" normalizeH="0">
                <a:solidFill>
                  <a:schemeClr val="tx1"/>
                </a:solidFill>
                <a:uFillTx/>
                <a:latin typeface="微软雅黑" panose="020B0503020204020204" pitchFamily="34" charset="-122"/>
                <a:ea typeface="微软雅黑" panose="020B0503020204020204" pitchFamily="34" charset="-122"/>
              </a:defRPr>
            </a:lvl1pPr>
            <a:lvl2pPr>
              <a:defRPr sz="1600" u="none" strike="noStrike" kern="1200" cap="none" spc="0" normalizeH="0">
                <a:solidFill>
                  <a:schemeClr val="tx1"/>
                </a:solidFill>
                <a:uFillTx/>
                <a:latin typeface="微软雅黑" panose="020B0503020204020204" pitchFamily="34" charset="-122"/>
                <a:ea typeface="微软雅黑" panose="020B0503020204020204" pitchFamily="34" charset="-122"/>
              </a:defRPr>
            </a:lvl2pPr>
            <a:lvl3pPr>
              <a:defRPr sz="1600" u="none" strike="noStrike" kern="1200" cap="none" spc="0" normalizeH="0">
                <a:solidFill>
                  <a:schemeClr val="tx1"/>
                </a:solidFill>
                <a:uFillTx/>
                <a:latin typeface="微软雅黑" panose="020B0503020204020204" pitchFamily="34" charset="-122"/>
                <a:ea typeface="微软雅黑" panose="020B0503020204020204" pitchFamily="34" charset="-122"/>
              </a:defRPr>
            </a:lvl3pPr>
            <a:lvl4pPr>
              <a:defRPr sz="1600" u="none" strike="noStrike" kern="1200" cap="none" spc="0" normalizeH="0">
                <a:solidFill>
                  <a:schemeClr val="tx1"/>
                </a:solidFill>
                <a:uFillTx/>
                <a:latin typeface="微软雅黑" panose="020B0503020204020204" pitchFamily="34" charset="-122"/>
                <a:ea typeface="微软雅黑" panose="020B0503020204020204" pitchFamily="34" charset="-122"/>
              </a:defRPr>
            </a:lvl4pPr>
            <a:lvl5pPr>
              <a:defRPr sz="1600" u="none" strike="noStrike" kern="1200" cap="none" spc="0" normalizeH="0">
                <a:solidFill>
                  <a:schemeClr val="tx1"/>
                </a:solidFill>
                <a:uFillTx/>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rotWithShape="1">
          <a:blip r:embed="rId3"/>
          <a:srcRect l="-548"/>
          <a:stretch>
            <a:fillRect/>
          </a:stretch>
        </p:blipFill>
        <p:spPr>
          <a:xfrm>
            <a:off x="-13397" y="5246156"/>
            <a:ext cx="12205397" cy="1626917"/>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accent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p>
            <a:endParaRPr lang="zh-CN" altLang="en-US"/>
          </a:p>
        </p:txBody>
      </p:sp>
      <p:sp>
        <p:nvSpPr>
          <p:cNvPr id="9" name="灯片编号占位符 8"/>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rotWithShape="1">
          <a:blip r:embed="rId3"/>
          <a:srcRect l="-548"/>
          <a:stretch>
            <a:fillRect/>
          </a:stretch>
        </p:blipFill>
        <p:spPr>
          <a:xfrm>
            <a:off x="-13397" y="5246156"/>
            <a:ext cx="12205397" cy="1626917"/>
          </a:xfrm>
          <a:prstGeom prst="rect">
            <a:avLst/>
          </a:prstGeom>
        </p:spPr>
      </p:pic>
      <p:sp>
        <p:nvSpPr>
          <p:cNvPr id="2" name="标题 1"/>
          <p:cNvSpPr>
            <a:spLocks noGrp="1"/>
          </p:cNvSpPr>
          <p:nvPr>
            <p:ph type="title"/>
            <p:custDataLst>
              <p:tags r:id="rId4"/>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accent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rotWithShape="1">
          <a:blip r:embed="rId3"/>
          <a:srcRect l="-548"/>
          <a:stretch>
            <a:fillRect/>
          </a:stretch>
        </p:blipFill>
        <p:spPr>
          <a:xfrm>
            <a:off x="-13397" y="5246156"/>
            <a:ext cx="12205397" cy="1626917"/>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accent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5"/>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7"/>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9" name="组合 8"/>
          <p:cNvGrpSpPr/>
          <p:nvPr>
            <p:custDataLst>
              <p:tags r:id="rId2"/>
            </p:custDataLst>
          </p:nvPr>
        </p:nvGrpSpPr>
        <p:grpSpPr>
          <a:xfrm>
            <a:off x="-13397" y="0"/>
            <a:ext cx="12218794" cy="6873073"/>
            <a:chOff x="-13397" y="0"/>
            <a:chExt cx="12218794" cy="6873073"/>
          </a:xfrm>
        </p:grpSpPr>
        <p:pic>
          <p:nvPicPr>
            <p:cNvPr id="10" name="图片 9"/>
            <p:cNvPicPr>
              <a:picLocks noChangeAspect="1"/>
            </p:cNvPicPr>
            <p:nvPr userDrawn="1">
              <p:custDataLst>
                <p:tags r:id="rId3"/>
              </p:custDataLst>
            </p:nvPr>
          </p:nvPicPr>
          <p:blipFill rotWithShape="1">
            <a:blip r:embed="rId4"/>
            <a:srcRect l="-548"/>
            <a:stretch>
              <a:fillRect/>
            </a:stretch>
          </p:blipFill>
          <p:spPr>
            <a:xfrm>
              <a:off x="-13397" y="5246156"/>
              <a:ext cx="12205397" cy="1626917"/>
            </a:xfrm>
            <a:prstGeom prst="rect">
              <a:avLst/>
            </a:prstGeom>
          </p:spPr>
        </p:pic>
        <p:pic>
          <p:nvPicPr>
            <p:cNvPr id="11" name="图片 10"/>
            <p:cNvPicPr>
              <a:picLocks noChangeAspect="1"/>
            </p:cNvPicPr>
            <p:nvPr userDrawn="1">
              <p:custDataLst>
                <p:tags r:id="rId5"/>
              </p:custDataLst>
            </p:nvPr>
          </p:nvPicPr>
          <p:blipFill rotWithShape="1">
            <a:blip r:embed="rId4"/>
            <a:srcRect l="-548"/>
            <a:stretch>
              <a:fillRect/>
            </a:stretch>
          </p:blipFill>
          <p:spPr>
            <a:xfrm rot="10800000">
              <a:off x="0" y="0"/>
              <a:ext cx="12205397" cy="1626917"/>
            </a:xfrm>
            <a:prstGeom prst="rect">
              <a:avLst/>
            </a:prstGeom>
          </p:spPr>
        </p:pic>
      </p:grpSp>
      <p:sp>
        <p:nvSpPr>
          <p:cNvPr id="2" name="竖排标题 1"/>
          <p:cNvSpPr>
            <a:spLocks noGrp="1"/>
          </p:cNvSpPr>
          <p:nvPr>
            <p:ph type="title" orient="vert"/>
            <p:custDataLst>
              <p:tags r:id="rId6"/>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0" normalizeH="0" baseline="0" noProof="1" dirty="0">
                <a:solidFill>
                  <a:schemeClr val="accent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p:spPr>
        <p:txBody>
          <a:bodyPr vert="eaVert"/>
          <a:lstStyle>
            <a:lvl1pPr indent="0" eaLnBrk="1" fontAlgn="auto" latinLnBrk="0" hangingPunct="1">
              <a:defRPr u="none" strike="noStrike" kern="1200" cap="none" spc="0" normalizeH="0">
                <a:solidFill>
                  <a:schemeClr val="tx1"/>
                </a:solidFill>
                <a:uFillTx/>
                <a:latin typeface="微软雅黑" panose="020B0503020204020204" pitchFamily="34" charset="-122"/>
                <a:ea typeface="微软雅黑" panose="020B0503020204020204" pitchFamily="34" charset="-122"/>
              </a:defRPr>
            </a:lvl1pPr>
            <a:lvl2pPr indent="0" eaLnBrk="1" fontAlgn="auto" latinLnBrk="0" hangingPunct="1">
              <a:defRPr u="none" strike="noStrike" kern="1200" cap="none" spc="0" normalizeH="0">
                <a:solidFill>
                  <a:schemeClr val="tx1"/>
                </a:solidFill>
                <a:uFillTx/>
                <a:latin typeface="微软雅黑" panose="020B0503020204020204" pitchFamily="34" charset="-122"/>
                <a:ea typeface="微软雅黑" panose="020B0503020204020204" pitchFamily="34" charset="-122"/>
              </a:defRPr>
            </a:lvl2pPr>
            <a:lvl3pPr indent="0" eaLnBrk="1" fontAlgn="auto" latinLnBrk="0" hangingPunct="1">
              <a:defRPr u="none" strike="noStrike" kern="1200" cap="none" spc="0" normalizeH="0">
                <a:solidFill>
                  <a:schemeClr val="tx1"/>
                </a:solidFill>
                <a:uFillTx/>
                <a:latin typeface="微软雅黑" panose="020B0503020204020204" pitchFamily="34" charset="-122"/>
                <a:ea typeface="微软雅黑" panose="020B0503020204020204" pitchFamily="34" charset="-122"/>
              </a:defRPr>
            </a:lvl3pPr>
            <a:lvl4pPr indent="0" eaLnBrk="1" fontAlgn="auto" latinLnBrk="0" hangingPunct="1">
              <a:defRPr u="none" strike="noStrike" kern="1200" cap="none" spc="0" normalizeH="0">
                <a:solidFill>
                  <a:schemeClr val="tx1"/>
                </a:solidFill>
                <a:uFillTx/>
                <a:latin typeface="微软雅黑" panose="020B0503020204020204" pitchFamily="34" charset="-122"/>
                <a:ea typeface="微软雅黑" panose="020B0503020204020204" pitchFamily="34" charset="-122"/>
              </a:defRPr>
            </a:lvl4pPr>
            <a:lvl5pPr indent="0" eaLnBrk="1" fontAlgn="auto" latinLnBrk="0" hangingPunct="1">
              <a:defRPr u="none" strike="noStrike" kern="1200" cap="none" spc="0" normalizeH="0">
                <a:solidFill>
                  <a:schemeClr val="tx1"/>
                </a:solidFill>
                <a:uFillTx/>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38.xml"/><Relationship Id="rId23" Type="http://schemas.openxmlformats.org/officeDocument/2006/relationships/tags" Target="../tags/tag137.xml"/><Relationship Id="rId22" Type="http://schemas.openxmlformats.org/officeDocument/2006/relationships/tags" Target="../tags/tag136.xml"/><Relationship Id="rId21" Type="http://schemas.openxmlformats.org/officeDocument/2006/relationships/tags" Target="../tags/tag135.xml"/><Relationship Id="rId20" Type="http://schemas.openxmlformats.org/officeDocument/2006/relationships/tags" Target="../tags/tag134.xml"/><Relationship Id="rId2" Type="http://schemas.openxmlformats.org/officeDocument/2006/relationships/slideLayout" Target="../slideLayouts/slideLayout2.xml"/><Relationship Id="rId19" Type="http://schemas.openxmlformats.org/officeDocument/2006/relationships/tags" Target="../tags/tag133.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9.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themeOverride" Target="../theme/themeOverride8.xml"/><Relationship Id="rId3" Type="http://schemas.openxmlformats.org/officeDocument/2006/relationships/tags" Target="../tags/tag167.xml"/><Relationship Id="rId2" Type="http://schemas.openxmlformats.org/officeDocument/2006/relationships/image" Target="../media/image19.png"/><Relationship Id="rId1" Type="http://schemas.openxmlformats.org/officeDocument/2006/relationships/tags" Target="../tags/tag166.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8.xml"/><Relationship Id="rId3" Type="http://schemas.openxmlformats.org/officeDocument/2006/relationships/themeOverride" Target="../theme/themeOverride9.xml"/><Relationship Id="rId2" Type="http://schemas.openxmlformats.org/officeDocument/2006/relationships/tags" Target="../tags/tag169.xml"/><Relationship Id="rId1" Type="http://schemas.openxmlformats.org/officeDocument/2006/relationships/tags" Target="../tags/tag168.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themeOverride" Target="../theme/themeOverride10.xml"/><Relationship Id="rId3" Type="http://schemas.openxmlformats.org/officeDocument/2006/relationships/tags" Target="../tags/tag171.xml"/><Relationship Id="rId2" Type="http://schemas.openxmlformats.org/officeDocument/2006/relationships/image" Target="../media/image20.png"/><Relationship Id="rId1" Type="http://schemas.openxmlformats.org/officeDocument/2006/relationships/tags" Target="../tags/tag170.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hemeOverride" Target="../theme/themeOverride11.xml"/><Relationship Id="rId3" Type="http://schemas.openxmlformats.org/officeDocument/2006/relationships/tags" Target="../tags/tag173.xml"/><Relationship Id="rId2" Type="http://schemas.openxmlformats.org/officeDocument/2006/relationships/image" Target="../media/image21.png"/><Relationship Id="rId1" Type="http://schemas.openxmlformats.org/officeDocument/2006/relationships/tags" Target="../tags/tag172.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hemeOverride" Target="../theme/themeOverride12.xml"/><Relationship Id="rId3" Type="http://schemas.openxmlformats.org/officeDocument/2006/relationships/tags" Target="../tags/tag175.xml"/><Relationship Id="rId2" Type="http://schemas.openxmlformats.org/officeDocument/2006/relationships/image" Target="../media/image22.png"/><Relationship Id="rId1" Type="http://schemas.openxmlformats.org/officeDocument/2006/relationships/tags" Target="../tags/tag174.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themeOverride" Target="../theme/themeOverride13.xml"/><Relationship Id="rId3" Type="http://schemas.openxmlformats.org/officeDocument/2006/relationships/tags" Target="../tags/tag177.xml"/><Relationship Id="rId2" Type="http://schemas.openxmlformats.org/officeDocument/2006/relationships/image" Target="../media/image23.png"/><Relationship Id="rId1" Type="http://schemas.openxmlformats.org/officeDocument/2006/relationships/tags" Target="../tags/tag176.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8.xml"/><Relationship Id="rId4" Type="http://schemas.openxmlformats.org/officeDocument/2006/relationships/themeOverride" Target="../theme/themeOverride14.xml"/><Relationship Id="rId3" Type="http://schemas.openxmlformats.org/officeDocument/2006/relationships/tags" Target="../tags/tag179.xml"/><Relationship Id="rId2" Type="http://schemas.openxmlformats.org/officeDocument/2006/relationships/image" Target="../media/image24.png"/><Relationship Id="rId1" Type="http://schemas.openxmlformats.org/officeDocument/2006/relationships/tags" Target="../tags/tag178.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8.xml"/><Relationship Id="rId4" Type="http://schemas.openxmlformats.org/officeDocument/2006/relationships/themeOverride" Target="../theme/themeOverride15.xml"/><Relationship Id="rId3" Type="http://schemas.openxmlformats.org/officeDocument/2006/relationships/tags" Target="../tags/tag181.xml"/><Relationship Id="rId2" Type="http://schemas.openxmlformats.org/officeDocument/2006/relationships/image" Target="../media/image25.png"/><Relationship Id="rId1" Type="http://schemas.openxmlformats.org/officeDocument/2006/relationships/tags" Target="../tags/tag180.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xml"/><Relationship Id="rId4" Type="http://schemas.openxmlformats.org/officeDocument/2006/relationships/themeOverride" Target="../theme/themeOverride16.xml"/><Relationship Id="rId3" Type="http://schemas.openxmlformats.org/officeDocument/2006/relationships/tags" Target="../tags/tag183.xml"/><Relationship Id="rId2" Type="http://schemas.openxmlformats.org/officeDocument/2006/relationships/image" Target="../media/image26.png"/><Relationship Id="rId1" Type="http://schemas.openxmlformats.org/officeDocument/2006/relationships/tags" Target="../tags/tag182.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8.xml"/><Relationship Id="rId4" Type="http://schemas.openxmlformats.org/officeDocument/2006/relationships/themeOverride" Target="../theme/themeOverride17.xml"/><Relationship Id="rId3" Type="http://schemas.openxmlformats.org/officeDocument/2006/relationships/tags" Target="../tags/tag185.xml"/><Relationship Id="rId2" Type="http://schemas.openxmlformats.org/officeDocument/2006/relationships/image" Target="../media/image27.png"/><Relationship Id="rId1" Type="http://schemas.openxmlformats.org/officeDocument/2006/relationships/tags" Target="../tags/tag184.xml"/></Relationships>
</file>

<file path=ppt/slides/_rels/slide2.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4" Type="http://schemas.openxmlformats.org/officeDocument/2006/relationships/notesSlide" Target="../notesSlides/notesSlide1.xml"/><Relationship Id="rId13" Type="http://schemas.openxmlformats.org/officeDocument/2006/relationships/slideLayout" Target="../slideLayouts/slideLayout6.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tags" Target="../tags/tag140.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8.xml"/><Relationship Id="rId4" Type="http://schemas.openxmlformats.org/officeDocument/2006/relationships/themeOverride" Target="../theme/themeOverride18.xml"/><Relationship Id="rId3" Type="http://schemas.openxmlformats.org/officeDocument/2006/relationships/tags" Target="../tags/tag187.xml"/><Relationship Id="rId2" Type="http://schemas.openxmlformats.org/officeDocument/2006/relationships/image" Target="../media/image28.png"/><Relationship Id="rId1" Type="http://schemas.openxmlformats.org/officeDocument/2006/relationships/tags" Target="../tags/tag186.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8.xml"/><Relationship Id="rId5" Type="http://schemas.openxmlformats.org/officeDocument/2006/relationships/themeOverride" Target="../theme/themeOverride19.xml"/><Relationship Id="rId4" Type="http://schemas.openxmlformats.org/officeDocument/2006/relationships/tags" Target="../tags/tag189.xml"/><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tags" Target="../tags/tag188.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8.xml"/><Relationship Id="rId4" Type="http://schemas.openxmlformats.org/officeDocument/2006/relationships/themeOverride" Target="../theme/themeOverride20.xml"/><Relationship Id="rId3" Type="http://schemas.openxmlformats.org/officeDocument/2006/relationships/tags" Target="../tags/tag191.xml"/><Relationship Id="rId2" Type="http://schemas.openxmlformats.org/officeDocument/2006/relationships/image" Target="../media/image30.png"/><Relationship Id="rId1" Type="http://schemas.openxmlformats.org/officeDocument/2006/relationships/tags" Target="../tags/tag190.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8.xml"/><Relationship Id="rId5" Type="http://schemas.openxmlformats.org/officeDocument/2006/relationships/themeOverride" Target="../theme/themeOverride21.xml"/><Relationship Id="rId4" Type="http://schemas.openxmlformats.org/officeDocument/2006/relationships/tags" Target="../tags/tag193.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192.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8.xml"/><Relationship Id="rId4" Type="http://schemas.openxmlformats.org/officeDocument/2006/relationships/themeOverride" Target="../theme/themeOverride22.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8.xml"/><Relationship Id="rId4" Type="http://schemas.openxmlformats.org/officeDocument/2006/relationships/themeOverride" Target="../theme/themeOverride23.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8.xml"/><Relationship Id="rId4" Type="http://schemas.openxmlformats.org/officeDocument/2006/relationships/themeOverride" Target="../theme/themeOverride24.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8.xml"/><Relationship Id="rId4" Type="http://schemas.openxmlformats.org/officeDocument/2006/relationships/themeOverride" Target="../theme/themeOverride25.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8.xml"/><Relationship Id="rId4" Type="http://schemas.openxmlformats.org/officeDocument/2006/relationships/themeOverride" Target="../theme/themeOverride26.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8.xml"/><Relationship Id="rId4" Type="http://schemas.openxmlformats.org/officeDocument/2006/relationships/themeOverride" Target="../theme/themeOverride27.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hemeOverride" Target="../theme/themeOverride1.xml"/><Relationship Id="rId3" Type="http://schemas.openxmlformats.org/officeDocument/2006/relationships/tags" Target="../tags/tag153.xml"/><Relationship Id="rId2" Type="http://schemas.openxmlformats.org/officeDocument/2006/relationships/image" Target="../media/image8.png"/><Relationship Id="rId1" Type="http://schemas.openxmlformats.org/officeDocument/2006/relationships/tags" Target="../tags/tag152.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8.xml"/><Relationship Id="rId6" Type="http://schemas.openxmlformats.org/officeDocument/2006/relationships/themeOverride" Target="../theme/themeOverride28.xml"/><Relationship Id="rId5" Type="http://schemas.openxmlformats.org/officeDocument/2006/relationships/tags" Target="../tags/tag213.xml"/><Relationship Id="rId4" Type="http://schemas.openxmlformats.org/officeDocument/2006/relationships/image" Target="../media/image33.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tags" Target="../tags/tag212.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1.xml"/><Relationship Id="rId4" Type="http://schemas.openxmlformats.org/officeDocument/2006/relationships/themeOverride" Target="../theme/themeOverride29.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8.xml"/><Relationship Id="rId4" Type="http://schemas.openxmlformats.org/officeDocument/2006/relationships/themeOverride" Target="../theme/themeOverride2.xml"/><Relationship Id="rId3" Type="http://schemas.openxmlformats.org/officeDocument/2006/relationships/tags" Target="../tags/tag155.xml"/><Relationship Id="rId2" Type="http://schemas.openxmlformats.org/officeDocument/2006/relationships/image" Target="../media/image8.png"/><Relationship Id="rId1" Type="http://schemas.openxmlformats.org/officeDocument/2006/relationships/tags" Target="../tags/tag154.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themeOverride" Target="../theme/themeOverride3.xml"/><Relationship Id="rId3" Type="http://schemas.openxmlformats.org/officeDocument/2006/relationships/tags" Target="../tags/tag157.xml"/><Relationship Id="rId2" Type="http://schemas.openxmlformats.org/officeDocument/2006/relationships/image" Target="../media/image9.png"/><Relationship Id="rId1" Type="http://schemas.openxmlformats.org/officeDocument/2006/relationships/tags" Target="../tags/tag156.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8.xml"/><Relationship Id="rId7" Type="http://schemas.openxmlformats.org/officeDocument/2006/relationships/themeOverride" Target="../theme/themeOverride4.xml"/><Relationship Id="rId6" Type="http://schemas.openxmlformats.org/officeDocument/2006/relationships/tags" Target="../tags/tag159.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158.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8.xml"/><Relationship Id="rId5" Type="http://schemas.openxmlformats.org/officeDocument/2006/relationships/themeOverride" Target="../theme/themeOverride5.xml"/><Relationship Id="rId4" Type="http://schemas.openxmlformats.org/officeDocument/2006/relationships/tags" Target="../tags/tag16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160.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8.xml"/><Relationship Id="rId5" Type="http://schemas.openxmlformats.org/officeDocument/2006/relationships/themeOverride" Target="../theme/themeOverride6.xml"/><Relationship Id="rId4" Type="http://schemas.openxmlformats.org/officeDocument/2006/relationships/tags" Target="../tags/tag16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16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8.xml"/><Relationship Id="rId4" Type="http://schemas.openxmlformats.org/officeDocument/2006/relationships/themeOverride" Target="../theme/themeOverride7.xml"/><Relationship Id="rId3" Type="http://schemas.openxmlformats.org/officeDocument/2006/relationships/tags" Target="../tags/tag165.xml"/><Relationship Id="rId2" Type="http://schemas.openxmlformats.org/officeDocument/2006/relationships/image" Target="../media/image18.png"/><Relationship Id="rId1" Type="http://schemas.openxmlformats.org/officeDocument/2006/relationships/tags" Target="../tags/tag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71550" y="1471930"/>
            <a:ext cx="10511790" cy="1090930"/>
          </a:xfrm>
        </p:spPr>
        <p:txBody>
          <a:bodyPr/>
          <a:p>
            <a:pPr algn="ctr"/>
            <a:r>
              <a:rPr sz="6600">
                <a:solidFill>
                  <a:schemeClr val="accent1"/>
                </a:solidFill>
                <a:effectLst>
                  <a:outerShdw blurRad="38100" dist="25400" dir="5400000" algn="ctr" rotWithShape="0">
                    <a:srgbClr val="6E747A">
                      <a:alpha val="43000"/>
                    </a:srgbClr>
                  </a:outerShdw>
                </a:effectLst>
                <a:sym typeface="+mn-ea"/>
              </a:rPr>
              <a:t>基于BERT和BM25的智能问答系统设计与实现</a:t>
            </a:r>
            <a:endParaRPr sz="6600">
              <a:solidFill>
                <a:schemeClr val="accent1"/>
              </a:solidFill>
              <a:effectLst>
                <a:outerShdw blurRad="38100" dist="25400" dir="5400000" algn="ctr" rotWithShape="0">
                  <a:srgbClr val="6E747A">
                    <a:alpha val="43000"/>
                  </a:srgbClr>
                </a:outerShdw>
              </a:effectLst>
              <a:sym typeface="+mn-ea"/>
            </a:endParaRPr>
          </a:p>
        </p:txBody>
      </p:sp>
      <p:sp>
        <p:nvSpPr>
          <p:cNvPr id="4" name="文本框 3"/>
          <p:cNvSpPr txBox="1"/>
          <p:nvPr/>
        </p:nvSpPr>
        <p:spPr>
          <a:xfrm>
            <a:off x="2574925" y="4289425"/>
            <a:ext cx="7943215" cy="922020"/>
          </a:xfrm>
          <a:prstGeom prst="rect">
            <a:avLst/>
          </a:prstGeom>
          <a:noFill/>
        </p:spPr>
        <p:txBody>
          <a:bodyPr wrap="square" rtlCol="0" anchor="t">
            <a:spAutoFit/>
          </a:bodyPr>
          <a:p>
            <a:pPr algn="l" fontAlgn="auto">
              <a:lnSpc>
                <a:spcPts val="2160"/>
              </a:lnSpc>
            </a:pPr>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答辩人：</a:t>
            </a:r>
            <a:r>
              <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廖梓尧</a:t>
            </a:r>
            <a:r>
              <a:rPr lang="en-US" altLang="zh-CN"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a:t>
            </a:r>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指导教师：</a:t>
            </a:r>
            <a:r>
              <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吴劲 副教授</a:t>
            </a: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algn="l" fontAlgn="auto">
              <a:lnSpc>
                <a:spcPts val="2160"/>
              </a:lnSpc>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algn="l" fontAlgn="auto">
              <a:lnSpc>
                <a:spcPts val="2160"/>
              </a:lnSpc>
            </a:pPr>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毕设实习单位：</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北京字节跳动科技有限公司</a:t>
            </a:r>
            <a:endPar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三、课题分析与设计：需求分析</a:t>
            </a:r>
            <a:r>
              <a:rPr lang="en-US" altLang="zh-CN">
                <a:solidFill>
                  <a:schemeClr val="tx1"/>
                </a:solidFill>
                <a:latin typeface="Arial" panose="020B0604020202020204" pitchFamily="34" charset="0"/>
              </a:rPr>
              <a:t>1</a:t>
            </a:r>
            <a:endParaRPr lang="en-US" altLang="zh-CN">
              <a:solidFill>
                <a:schemeClr val="tx1"/>
              </a:solidFill>
              <a:latin typeface="Arial" panose="020B0604020202020204" pitchFamily="34" charset="0"/>
            </a:endParaRPr>
          </a:p>
        </p:txBody>
      </p:sp>
      <p:sp>
        <p:nvSpPr>
          <p:cNvPr id="2" name="文本框 1"/>
          <p:cNvSpPr txBox="1"/>
          <p:nvPr/>
        </p:nvSpPr>
        <p:spPr>
          <a:xfrm>
            <a:off x="669925" y="1183005"/>
            <a:ext cx="5252720" cy="4399915"/>
          </a:xfrm>
          <a:prstGeom prst="rect">
            <a:avLst/>
          </a:prstGeom>
          <a:noFill/>
        </p:spPr>
        <p:txBody>
          <a:bodyPr wrap="square" rtlCol="0">
            <a:spAutoFit/>
          </a:bodyPr>
          <a:p>
            <a:r>
              <a:rPr lang="zh-CN" altLang="en-US" sz="2000" b="1"/>
              <a:t>功能性需求分析：</a:t>
            </a:r>
            <a:endParaRPr lang="zh-CN" altLang="en-US" sz="2000" b="1"/>
          </a:p>
          <a:p>
            <a:endParaRPr lang="zh-CN" altLang="en-US" sz="2000"/>
          </a:p>
          <a:p>
            <a:r>
              <a:rPr lang="en-US" altLang="zh-CN" sz="2000" b="1"/>
              <a:t>(1)智能问答功能需求</a:t>
            </a:r>
            <a:r>
              <a:rPr lang="zh-CN" altLang="en-US" sz="2000" b="1"/>
              <a:t>：</a:t>
            </a:r>
            <a:r>
              <a:rPr sz="2000"/>
              <a:t>根据用户输入的提问，提供在候选库中的相似“问句-答案”的检索服务。</a:t>
            </a:r>
            <a:endParaRPr sz="2000"/>
          </a:p>
          <a:p>
            <a:endParaRPr lang="zh-CN" sz="2000"/>
          </a:p>
          <a:p>
            <a:r>
              <a:rPr lang="en-US" altLang="zh-CN" sz="2000" b="1"/>
              <a:t>(2)数据处理功能需求</a:t>
            </a:r>
            <a:r>
              <a:rPr lang="zh-CN" altLang="en-US" sz="2000" b="1"/>
              <a:t>：</a:t>
            </a:r>
            <a:r>
              <a:rPr lang="zh-CN" altLang="en-US" sz="2000"/>
              <a:t>将系统所需的语料处理成训练集与测试集供给模型训练与评估，同时将语料拆分设计成合适的索引结构来供高效查询。</a:t>
            </a:r>
            <a:endParaRPr lang="zh-CN" altLang="en-US" sz="2000"/>
          </a:p>
          <a:p>
            <a:endParaRPr lang="zh-CN" altLang="en-US" sz="2000"/>
          </a:p>
          <a:p>
            <a:r>
              <a:rPr lang="en-US" altLang="zh-CN" sz="2000" b="1"/>
              <a:t>(3)</a:t>
            </a:r>
            <a:r>
              <a:rPr lang="zh-CN" altLang="en-US" sz="2000" b="1"/>
              <a:t>用户交互功能需求</a:t>
            </a:r>
            <a:r>
              <a:rPr lang="zh-CN" altLang="en-US" sz="2000" b="1"/>
              <a:t>：</a:t>
            </a:r>
            <a:r>
              <a:rPr lang="zh-CN" altLang="en-US" sz="2000"/>
              <a:t>用户交互部分的主要功能是提供给用户一个良好的交互界面，并满足基础的交互功能。</a:t>
            </a:r>
            <a:endParaRPr lang="zh-CN" altLang="en-US" sz="2000"/>
          </a:p>
        </p:txBody>
      </p:sp>
      <p:pic>
        <p:nvPicPr>
          <p:cNvPr id="3" name="图片 -2147482619" descr="第三章 用例图"/>
          <p:cNvPicPr>
            <a:picLocks noChangeAspect="1"/>
          </p:cNvPicPr>
          <p:nvPr/>
        </p:nvPicPr>
        <p:blipFill>
          <a:blip r:embed="rId2"/>
          <a:stretch>
            <a:fillRect/>
          </a:stretch>
        </p:blipFill>
        <p:spPr>
          <a:xfrm>
            <a:off x="6283325" y="1183005"/>
            <a:ext cx="5504815" cy="4317365"/>
          </a:xfrm>
          <a:prstGeom prst="rect">
            <a:avLst/>
          </a:prstGeom>
          <a:noFill/>
          <a:ln w="9525">
            <a:noFill/>
          </a:ln>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三、课题分析与设计：需求分析</a:t>
            </a:r>
            <a:r>
              <a:rPr lang="en-US" altLang="zh-CN">
                <a:solidFill>
                  <a:schemeClr val="tx1"/>
                </a:solidFill>
                <a:latin typeface="Arial" panose="020B0604020202020204" pitchFamily="34" charset="0"/>
              </a:rPr>
              <a:t>2</a:t>
            </a:r>
            <a:endParaRPr lang="en-US" altLang="zh-CN">
              <a:solidFill>
                <a:schemeClr val="tx1"/>
              </a:solidFill>
              <a:latin typeface="Arial" panose="020B0604020202020204" pitchFamily="34" charset="0"/>
            </a:endParaRPr>
          </a:p>
        </p:txBody>
      </p:sp>
      <p:sp>
        <p:nvSpPr>
          <p:cNvPr id="2" name="文本框 1"/>
          <p:cNvSpPr txBox="1"/>
          <p:nvPr/>
        </p:nvSpPr>
        <p:spPr>
          <a:xfrm>
            <a:off x="1108710" y="1226820"/>
            <a:ext cx="6225540" cy="4092575"/>
          </a:xfrm>
          <a:prstGeom prst="rect">
            <a:avLst/>
          </a:prstGeom>
          <a:noFill/>
        </p:spPr>
        <p:txBody>
          <a:bodyPr wrap="square" rtlCol="0">
            <a:spAutoFit/>
          </a:bodyPr>
          <a:p>
            <a:r>
              <a:rPr lang="zh-CN" altLang="en-US" sz="2000" b="1"/>
              <a:t>非功能性需求分析：</a:t>
            </a:r>
            <a:endParaRPr lang="zh-CN" altLang="en-US" sz="2000" b="1"/>
          </a:p>
          <a:p>
            <a:endParaRPr lang="zh-CN" altLang="en-US" sz="2000"/>
          </a:p>
          <a:p>
            <a:r>
              <a:rPr lang="en-US" altLang="zh-CN" sz="2000" b="1"/>
              <a:t>(1)易用性</a:t>
            </a:r>
            <a:r>
              <a:rPr lang="zh-CN" altLang="en-US" sz="2000" b="1"/>
              <a:t>：</a:t>
            </a:r>
            <a:r>
              <a:rPr sz="2000"/>
              <a:t>要求系统的设计需要贴切用户正常的习惯与需求</a:t>
            </a:r>
            <a:endParaRPr sz="2000"/>
          </a:p>
          <a:p>
            <a:endParaRPr lang="zh-CN" sz="2000"/>
          </a:p>
          <a:p>
            <a:r>
              <a:rPr lang="en-US" altLang="zh-CN" sz="2000" b="1"/>
              <a:t>(2)性能</a:t>
            </a:r>
            <a:r>
              <a:rPr lang="zh-CN" altLang="en-US" sz="2000" b="1"/>
              <a:t>：</a:t>
            </a:r>
            <a:r>
              <a:rPr lang="zh-CN" altLang="en-US" sz="2000"/>
              <a:t>需要保证系统从文本解释到检索答案的响应时长保持在2s之内</a:t>
            </a:r>
            <a:endParaRPr lang="zh-CN" altLang="en-US" sz="2000"/>
          </a:p>
          <a:p>
            <a:endParaRPr lang="zh-CN" altLang="en-US" sz="2000"/>
          </a:p>
          <a:p>
            <a:r>
              <a:rPr lang="en-US" altLang="zh-CN" sz="2000" b="1"/>
              <a:t>(3)可靠性</a:t>
            </a:r>
            <a:r>
              <a:rPr lang="zh-CN" altLang="en-US" sz="2000" b="1"/>
              <a:t>：</a:t>
            </a:r>
            <a:r>
              <a:rPr lang="zh-CN" altLang="en-US" sz="2000"/>
              <a:t>需要系统有一定的容错性，在服务发生故障时能够快速定位到问题并进行重启</a:t>
            </a:r>
            <a:endParaRPr lang="zh-CN" altLang="en-US" sz="2000"/>
          </a:p>
          <a:p>
            <a:endParaRPr lang="zh-CN" altLang="en-US" sz="2000"/>
          </a:p>
          <a:p>
            <a:r>
              <a:rPr lang="en-US" altLang="zh-CN" sz="2000" b="1"/>
              <a:t>(4)可维护性</a:t>
            </a:r>
            <a:r>
              <a:rPr lang="zh-CN" altLang="en-US" sz="2000" b="1"/>
              <a:t>：</a:t>
            </a:r>
            <a:r>
              <a:rPr lang="zh-CN" altLang="en-US" sz="2000"/>
              <a:t>要求系统在出现错误或故障时能够及时排除关键问题，使得使产品可以正常运作。</a:t>
            </a:r>
            <a:endParaRPr lang="zh-CN" altLang="en-US" sz="2000"/>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三、课题分析与设计：概要设计</a:t>
            </a:r>
            <a:r>
              <a:rPr lang="en-US" altLang="zh-CN">
                <a:solidFill>
                  <a:schemeClr val="tx1"/>
                </a:solidFill>
                <a:latin typeface="Arial" panose="020B0604020202020204" pitchFamily="34" charset="0"/>
              </a:rPr>
              <a:t>1</a:t>
            </a:r>
            <a:endParaRPr lang="en-US" altLang="zh-CN">
              <a:solidFill>
                <a:schemeClr val="tx1"/>
              </a:solidFill>
              <a:latin typeface="Arial" panose="020B0604020202020204" pitchFamily="34" charset="0"/>
            </a:endParaRPr>
          </a:p>
        </p:txBody>
      </p:sp>
      <p:sp>
        <p:nvSpPr>
          <p:cNvPr id="2" name="文本框 1"/>
          <p:cNvSpPr txBox="1"/>
          <p:nvPr/>
        </p:nvSpPr>
        <p:spPr>
          <a:xfrm>
            <a:off x="1009650" y="1150620"/>
            <a:ext cx="3287395" cy="4707890"/>
          </a:xfrm>
          <a:prstGeom prst="rect">
            <a:avLst/>
          </a:prstGeom>
          <a:noFill/>
        </p:spPr>
        <p:txBody>
          <a:bodyPr wrap="square" rtlCol="0">
            <a:spAutoFit/>
          </a:bodyPr>
          <a:p>
            <a:r>
              <a:rPr lang="zh-CN" altLang="en-US" sz="2000" b="1"/>
              <a:t>系统架构概要设计：</a:t>
            </a:r>
            <a:endParaRPr lang="zh-CN" altLang="en-US" sz="2000" b="1"/>
          </a:p>
          <a:p>
            <a:endParaRPr lang="zh-CN" altLang="en-US" sz="2000"/>
          </a:p>
          <a:p>
            <a:r>
              <a:rPr sz="2000"/>
              <a:t>系统整体采用B/S结构</a:t>
            </a:r>
            <a:r>
              <a:rPr lang="zh-CN" sz="2000"/>
              <a:t>。</a:t>
            </a:r>
            <a:endParaRPr lang="zh-CN" sz="2000"/>
          </a:p>
          <a:p>
            <a:endParaRPr lang="zh-CN" sz="2000"/>
          </a:p>
          <a:p>
            <a:r>
              <a:rPr lang="zh-CN" sz="2000"/>
              <a:t>首先，</a:t>
            </a:r>
            <a:r>
              <a:rPr sz="2000"/>
              <a:t>用户交互界面实现交由浏览器负责</a:t>
            </a:r>
            <a:r>
              <a:rPr lang="zh-CN" sz="2000"/>
              <a:t>；其次</a:t>
            </a:r>
            <a:r>
              <a:rPr sz="2000"/>
              <a:t>业务逻辑实现则交由web后端服务器和算法服务器负责</a:t>
            </a:r>
            <a:r>
              <a:rPr lang="zh-CN" sz="2000"/>
              <a:t>；另外，</a:t>
            </a:r>
            <a:r>
              <a:rPr sz="2000"/>
              <a:t>数据存储方面则交由数据库服务器负责</a:t>
            </a:r>
            <a:r>
              <a:rPr lang="zh-CN" sz="2000"/>
              <a:t>。</a:t>
            </a:r>
            <a:endParaRPr lang="zh-CN" sz="2000"/>
          </a:p>
          <a:p>
            <a:endParaRPr lang="zh-CN" sz="2000"/>
          </a:p>
          <a:p>
            <a:r>
              <a:rPr sz="2000"/>
              <a:t>三者构成了web应用的三层基础结构</a:t>
            </a:r>
            <a:r>
              <a:rPr lang="zh-CN" sz="2000"/>
              <a:t>。</a:t>
            </a:r>
            <a:endParaRPr lang="zh-CN" sz="2000"/>
          </a:p>
          <a:p>
            <a:endParaRPr lang="zh-CN" sz="2000"/>
          </a:p>
          <a:p>
            <a:r>
              <a:rPr lang="zh-CN" sz="2000" b="1">
                <a:solidFill>
                  <a:srgbClr val="FF0000"/>
                </a:solidFill>
              </a:rPr>
              <a:t>系统构件图如图：</a:t>
            </a:r>
            <a:endParaRPr lang="zh-CN" sz="2000" b="1">
              <a:solidFill>
                <a:srgbClr val="FF0000"/>
              </a:solidFill>
            </a:endParaRPr>
          </a:p>
        </p:txBody>
      </p:sp>
      <p:pic>
        <p:nvPicPr>
          <p:cNvPr id="3" name="图片 -2147482618" descr="第三章 构件图"/>
          <p:cNvPicPr>
            <a:picLocks noChangeAspect="1"/>
          </p:cNvPicPr>
          <p:nvPr/>
        </p:nvPicPr>
        <p:blipFill>
          <a:blip r:embed="rId2"/>
          <a:stretch>
            <a:fillRect/>
          </a:stretch>
        </p:blipFill>
        <p:spPr>
          <a:xfrm>
            <a:off x="5393690" y="1075690"/>
            <a:ext cx="6128385" cy="4531360"/>
          </a:xfrm>
          <a:prstGeom prst="rect">
            <a:avLst/>
          </a:prstGeom>
          <a:noFill/>
          <a:ln w="9525">
            <a:noFill/>
          </a:ln>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三、课题分析与设计：概要设计</a:t>
            </a:r>
            <a:r>
              <a:rPr lang="en-US" altLang="zh-CN">
                <a:solidFill>
                  <a:schemeClr val="tx1"/>
                </a:solidFill>
                <a:latin typeface="Arial" panose="020B0604020202020204" pitchFamily="34" charset="0"/>
              </a:rPr>
              <a:t>1</a:t>
            </a:r>
            <a:endParaRPr lang="en-US" altLang="zh-CN">
              <a:solidFill>
                <a:schemeClr val="tx1"/>
              </a:solidFill>
              <a:latin typeface="Arial" panose="020B0604020202020204" pitchFamily="34" charset="0"/>
            </a:endParaRPr>
          </a:p>
        </p:txBody>
      </p:sp>
      <p:sp>
        <p:nvSpPr>
          <p:cNvPr id="2" name="文本框 1"/>
          <p:cNvSpPr txBox="1"/>
          <p:nvPr/>
        </p:nvSpPr>
        <p:spPr>
          <a:xfrm>
            <a:off x="1009650" y="1150620"/>
            <a:ext cx="3287395" cy="4707890"/>
          </a:xfrm>
          <a:prstGeom prst="rect">
            <a:avLst/>
          </a:prstGeom>
          <a:noFill/>
        </p:spPr>
        <p:txBody>
          <a:bodyPr wrap="square" rtlCol="0">
            <a:spAutoFit/>
          </a:bodyPr>
          <a:p>
            <a:r>
              <a:rPr lang="zh-CN" altLang="en-US" sz="2000" b="1">
                <a:sym typeface="+mn-ea"/>
              </a:rPr>
              <a:t>系统架构概要设计：</a:t>
            </a:r>
            <a:endParaRPr lang="zh-CN" altLang="en-US" sz="2000" b="1"/>
          </a:p>
          <a:p>
            <a:endParaRPr lang="zh-CN" altLang="en-US" sz="2000"/>
          </a:p>
          <a:p>
            <a:r>
              <a:rPr sz="2000">
                <a:sym typeface="+mn-ea"/>
              </a:rPr>
              <a:t>系统整体采用B/S结构</a:t>
            </a:r>
            <a:r>
              <a:rPr lang="zh-CN" sz="2000">
                <a:sym typeface="+mn-ea"/>
              </a:rPr>
              <a:t>。</a:t>
            </a:r>
            <a:endParaRPr lang="zh-CN" sz="2000"/>
          </a:p>
          <a:p>
            <a:endParaRPr lang="zh-CN" sz="2000"/>
          </a:p>
          <a:p>
            <a:r>
              <a:rPr lang="zh-CN" sz="2000">
                <a:sym typeface="+mn-ea"/>
              </a:rPr>
              <a:t>首先，</a:t>
            </a:r>
            <a:r>
              <a:rPr sz="2000">
                <a:sym typeface="+mn-ea"/>
              </a:rPr>
              <a:t>用户交互界面实现交由浏览器负责</a:t>
            </a:r>
            <a:r>
              <a:rPr lang="zh-CN" sz="2000">
                <a:sym typeface="+mn-ea"/>
              </a:rPr>
              <a:t>；其次</a:t>
            </a:r>
            <a:r>
              <a:rPr sz="2000">
                <a:sym typeface="+mn-ea"/>
              </a:rPr>
              <a:t>业务逻辑实现则交由web后端服务器和算法服务器负责</a:t>
            </a:r>
            <a:r>
              <a:rPr lang="zh-CN" sz="2000">
                <a:sym typeface="+mn-ea"/>
              </a:rPr>
              <a:t>；另外，</a:t>
            </a:r>
            <a:r>
              <a:rPr sz="2000">
                <a:sym typeface="+mn-ea"/>
              </a:rPr>
              <a:t>数据存储方面则交由数据库服务器负责</a:t>
            </a:r>
            <a:r>
              <a:rPr lang="zh-CN" sz="2000">
                <a:sym typeface="+mn-ea"/>
              </a:rPr>
              <a:t>。</a:t>
            </a:r>
            <a:endParaRPr lang="zh-CN" sz="2000"/>
          </a:p>
          <a:p>
            <a:endParaRPr lang="zh-CN" sz="2000"/>
          </a:p>
          <a:p>
            <a:r>
              <a:rPr sz="2000">
                <a:sym typeface="+mn-ea"/>
              </a:rPr>
              <a:t>三者构成了web应用的三层基础结构</a:t>
            </a:r>
            <a:r>
              <a:rPr lang="zh-CN" sz="2000">
                <a:sym typeface="+mn-ea"/>
              </a:rPr>
              <a:t>。</a:t>
            </a:r>
            <a:endParaRPr lang="zh-CN" sz="2000"/>
          </a:p>
          <a:p>
            <a:endParaRPr lang="zh-CN" sz="2000"/>
          </a:p>
          <a:p>
            <a:r>
              <a:rPr lang="zh-CN" sz="2000" b="1">
                <a:solidFill>
                  <a:srgbClr val="FF0000"/>
                </a:solidFill>
                <a:sym typeface="+mn-ea"/>
              </a:rPr>
              <a:t>系统部署图如图：</a:t>
            </a:r>
            <a:endParaRPr lang="zh-CN" sz="2000"/>
          </a:p>
        </p:txBody>
      </p:sp>
      <p:pic>
        <p:nvPicPr>
          <p:cNvPr id="3" name="图片 -2147482617" descr="第三章 部署图"/>
          <p:cNvPicPr>
            <a:picLocks noChangeAspect="1"/>
          </p:cNvPicPr>
          <p:nvPr/>
        </p:nvPicPr>
        <p:blipFill>
          <a:blip r:embed="rId2"/>
          <a:stretch>
            <a:fillRect/>
          </a:stretch>
        </p:blipFill>
        <p:spPr>
          <a:xfrm>
            <a:off x="5128260" y="1150620"/>
            <a:ext cx="6837045" cy="4000500"/>
          </a:xfrm>
          <a:prstGeom prst="rect">
            <a:avLst/>
          </a:prstGeom>
          <a:noFill/>
          <a:ln w="9525">
            <a:noFill/>
          </a:ln>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三、课题分析与设计：概要设计</a:t>
            </a:r>
            <a:r>
              <a:rPr lang="en-US" altLang="zh-CN">
                <a:solidFill>
                  <a:schemeClr val="tx1"/>
                </a:solidFill>
                <a:latin typeface="Arial" panose="020B0604020202020204" pitchFamily="34" charset="0"/>
              </a:rPr>
              <a:t>2</a:t>
            </a:r>
            <a:endParaRPr lang="en-US" altLang="zh-CN">
              <a:solidFill>
                <a:schemeClr val="tx1"/>
              </a:solidFill>
              <a:latin typeface="Arial" panose="020B0604020202020204" pitchFamily="34" charset="0"/>
            </a:endParaRPr>
          </a:p>
        </p:txBody>
      </p:sp>
      <p:sp>
        <p:nvSpPr>
          <p:cNvPr id="2" name="文本框 1"/>
          <p:cNvSpPr txBox="1"/>
          <p:nvPr/>
        </p:nvSpPr>
        <p:spPr>
          <a:xfrm>
            <a:off x="758190" y="1172210"/>
            <a:ext cx="3451860" cy="4707890"/>
          </a:xfrm>
          <a:prstGeom prst="rect">
            <a:avLst/>
          </a:prstGeom>
          <a:noFill/>
        </p:spPr>
        <p:txBody>
          <a:bodyPr wrap="square" rtlCol="0">
            <a:spAutoFit/>
          </a:bodyPr>
          <a:p>
            <a:r>
              <a:rPr lang="zh-CN" altLang="en-US" sz="2000" b="1">
                <a:sym typeface="+mn-ea"/>
              </a:rPr>
              <a:t>系统模块概要设计：</a:t>
            </a:r>
            <a:endParaRPr lang="zh-CN" altLang="en-US" sz="2000" b="1"/>
          </a:p>
          <a:p>
            <a:endParaRPr lang="zh-CN" altLang="en-US" sz="2000"/>
          </a:p>
          <a:p>
            <a:r>
              <a:rPr sz="2000">
                <a:sym typeface="+mn-ea"/>
              </a:rPr>
              <a:t>系统</a:t>
            </a:r>
            <a:r>
              <a:rPr lang="zh-CN" sz="2000">
                <a:sym typeface="+mn-ea"/>
              </a:rPr>
              <a:t>模块分为三个部分：</a:t>
            </a:r>
            <a:endParaRPr lang="zh-CN" sz="2000">
              <a:sym typeface="+mn-ea"/>
            </a:endParaRPr>
          </a:p>
          <a:p>
            <a:endParaRPr lang="zh-CN" sz="2000">
              <a:sym typeface="+mn-ea"/>
            </a:endParaRPr>
          </a:p>
          <a:p>
            <a:r>
              <a:rPr lang="en-US" altLang="zh-CN" sz="2000" b="1"/>
              <a:t>(1)智能问答模块</a:t>
            </a:r>
            <a:r>
              <a:rPr lang="zh-CN" altLang="en-US" sz="2000" b="1"/>
              <a:t>：</a:t>
            </a:r>
            <a:r>
              <a:rPr lang="zh-CN" altLang="en-US" sz="2000"/>
              <a:t>负责</a:t>
            </a:r>
            <a:r>
              <a:rPr lang="en-US" altLang="zh-CN" sz="2000"/>
              <a:t>问句字面检索召回、问句语义解析排序和问句答案组合检索</a:t>
            </a:r>
            <a:endParaRPr lang="en-US" altLang="zh-CN" sz="2000"/>
          </a:p>
          <a:p>
            <a:endParaRPr lang="en-US" altLang="zh-CN" sz="2000"/>
          </a:p>
          <a:p>
            <a:r>
              <a:rPr lang="en-US" altLang="zh-CN" sz="2000" b="1"/>
              <a:t>(2)</a:t>
            </a:r>
            <a:r>
              <a:rPr lang="zh-CN" altLang="en-US" sz="2000" b="1"/>
              <a:t>数据处理模块：</a:t>
            </a:r>
            <a:r>
              <a:rPr lang="zh-CN" altLang="en-US" sz="2000"/>
              <a:t>负责数据清洗和数据存储</a:t>
            </a:r>
            <a:endParaRPr lang="zh-CN" altLang="en-US" sz="2000"/>
          </a:p>
          <a:p>
            <a:endParaRPr lang="zh-CN" altLang="en-US" sz="2000"/>
          </a:p>
          <a:p>
            <a:r>
              <a:rPr lang="en-US" altLang="zh-CN" sz="2000" b="1"/>
              <a:t>(3)用户交互模块</a:t>
            </a:r>
            <a:r>
              <a:rPr lang="zh-CN" altLang="en-US" sz="2000" b="1"/>
              <a:t>：</a:t>
            </a:r>
            <a:r>
              <a:rPr lang="zh-CN" altLang="en-US" sz="2000"/>
              <a:t>负责聊天窗口管理和问答管理</a:t>
            </a:r>
            <a:endParaRPr lang="zh-CN" altLang="en-US" sz="2000"/>
          </a:p>
          <a:p>
            <a:endParaRPr lang="zh-CN" altLang="en-US" sz="2000"/>
          </a:p>
          <a:p>
            <a:r>
              <a:rPr lang="zh-CN" sz="2000" b="1">
                <a:solidFill>
                  <a:srgbClr val="FF0000"/>
                </a:solidFill>
                <a:sym typeface="+mn-ea"/>
              </a:rPr>
              <a:t>系统模块图如图：</a:t>
            </a:r>
            <a:endParaRPr lang="zh-CN" sz="2000"/>
          </a:p>
        </p:txBody>
      </p:sp>
      <p:pic>
        <p:nvPicPr>
          <p:cNvPr id="3" name="图片 -2147482616" descr="第三章 系统模块设计图"/>
          <p:cNvPicPr>
            <a:picLocks noChangeAspect="1"/>
          </p:cNvPicPr>
          <p:nvPr/>
        </p:nvPicPr>
        <p:blipFill>
          <a:blip r:embed="rId2"/>
          <a:stretch>
            <a:fillRect/>
          </a:stretch>
        </p:blipFill>
        <p:spPr>
          <a:xfrm>
            <a:off x="4593590" y="1380490"/>
            <a:ext cx="7311390" cy="3467735"/>
          </a:xfrm>
          <a:prstGeom prst="rect">
            <a:avLst/>
          </a:prstGeom>
          <a:noFill/>
          <a:ln w="9525">
            <a:noFill/>
          </a:ln>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三、课题分析与设计：详细设计之模块设计</a:t>
            </a:r>
            <a:endParaRPr lang="en-US" altLang="zh-CN">
              <a:solidFill>
                <a:schemeClr val="tx1"/>
              </a:solidFill>
              <a:latin typeface="Arial" panose="020B0604020202020204" pitchFamily="34" charset="0"/>
            </a:endParaRPr>
          </a:p>
        </p:txBody>
      </p:sp>
      <p:sp>
        <p:nvSpPr>
          <p:cNvPr id="2" name="文本框 1"/>
          <p:cNvSpPr txBox="1"/>
          <p:nvPr/>
        </p:nvSpPr>
        <p:spPr>
          <a:xfrm>
            <a:off x="758190" y="1172210"/>
            <a:ext cx="5358765" cy="4707890"/>
          </a:xfrm>
          <a:prstGeom prst="rect">
            <a:avLst/>
          </a:prstGeom>
          <a:noFill/>
        </p:spPr>
        <p:txBody>
          <a:bodyPr wrap="square" rtlCol="0">
            <a:spAutoFit/>
          </a:bodyPr>
          <a:p>
            <a:r>
              <a:rPr lang="zh-CN" altLang="en-US" sz="2000" b="1">
                <a:sym typeface="+mn-ea"/>
              </a:rPr>
              <a:t>智能问答模块详细设计：</a:t>
            </a:r>
            <a:endParaRPr lang="zh-CN" altLang="en-US" sz="2000" b="1"/>
          </a:p>
          <a:p>
            <a:endParaRPr lang="zh-CN" altLang="en-US" sz="2000"/>
          </a:p>
          <a:p>
            <a:r>
              <a:rPr lang="zh-CN" altLang="en-US" sz="2000"/>
              <a:t>智能问答模块是本系统最核心的模块，其主要内容是根据根据用户问题检索出最相似的问句及其回答。</a:t>
            </a:r>
            <a:endParaRPr lang="zh-CN" altLang="en-US" sz="2000"/>
          </a:p>
          <a:p>
            <a:endParaRPr lang="zh-CN" altLang="en-US" sz="2000"/>
          </a:p>
          <a:p>
            <a:r>
              <a:rPr lang="en-US" altLang="zh-CN" sz="2000" b="1"/>
              <a:t>(1)</a:t>
            </a:r>
            <a:r>
              <a:rPr lang="zh-CN" altLang="en-US" sz="2000" b="1"/>
              <a:t>流程设计上：</a:t>
            </a:r>
            <a:r>
              <a:rPr lang="zh-CN" altLang="en-US" sz="2000"/>
              <a:t>系统首先会对用户输入进行文本预处理，然后使用BM25算法进行字面解析召回，接着使用BERT模型对召回层的结果进行语义解析排序，得到最相似的问句，然后判别排序结果是否为空，若排序结果为空，则返回提示语；否则，则在数据库中进行问句-答案对的查询，返回答案。</a:t>
            </a:r>
            <a:endParaRPr lang="zh-CN" altLang="en-US" sz="2000"/>
          </a:p>
          <a:p>
            <a:endParaRPr lang="zh-CN" altLang="en-US" sz="2000"/>
          </a:p>
          <a:p>
            <a:r>
              <a:rPr lang="zh-CN" sz="2000" b="1">
                <a:solidFill>
                  <a:srgbClr val="FF0000"/>
                </a:solidFill>
                <a:sym typeface="+mn-ea"/>
              </a:rPr>
              <a:t>模块流程设计图如图：</a:t>
            </a:r>
            <a:endParaRPr lang="zh-CN" sz="2000"/>
          </a:p>
        </p:txBody>
      </p:sp>
      <p:pic>
        <p:nvPicPr>
          <p:cNvPr id="3" name="图片 -2147482615" descr="第二章 智能问答模块流程图"/>
          <p:cNvPicPr>
            <a:picLocks noChangeAspect="1"/>
          </p:cNvPicPr>
          <p:nvPr/>
        </p:nvPicPr>
        <p:blipFill>
          <a:blip r:embed="rId2"/>
          <a:stretch>
            <a:fillRect/>
          </a:stretch>
        </p:blipFill>
        <p:spPr>
          <a:xfrm>
            <a:off x="6660515" y="1172210"/>
            <a:ext cx="4733290" cy="4378325"/>
          </a:xfrm>
          <a:prstGeom prst="rect">
            <a:avLst/>
          </a:prstGeom>
          <a:noFill/>
          <a:ln w="9525">
            <a:noFill/>
          </a:ln>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三、课题分析与设计：详细设计之模块设计</a:t>
            </a:r>
            <a:endParaRPr lang="en-US" altLang="zh-CN">
              <a:solidFill>
                <a:schemeClr val="tx1"/>
              </a:solidFill>
              <a:latin typeface="Arial" panose="020B0604020202020204" pitchFamily="34" charset="0"/>
            </a:endParaRPr>
          </a:p>
        </p:txBody>
      </p:sp>
      <p:sp>
        <p:nvSpPr>
          <p:cNvPr id="2" name="文本框 1"/>
          <p:cNvSpPr txBox="1"/>
          <p:nvPr/>
        </p:nvSpPr>
        <p:spPr>
          <a:xfrm>
            <a:off x="758190" y="1172210"/>
            <a:ext cx="4088130" cy="4399915"/>
          </a:xfrm>
          <a:prstGeom prst="rect">
            <a:avLst/>
          </a:prstGeom>
          <a:noFill/>
        </p:spPr>
        <p:txBody>
          <a:bodyPr wrap="square" rtlCol="0">
            <a:spAutoFit/>
          </a:bodyPr>
          <a:p>
            <a:r>
              <a:rPr lang="zh-CN" altLang="en-US" sz="2000" b="1">
                <a:sym typeface="+mn-ea"/>
              </a:rPr>
              <a:t>智能问答模块详细设计：</a:t>
            </a:r>
            <a:endParaRPr lang="zh-CN" altLang="en-US" sz="2000" b="1"/>
          </a:p>
          <a:p>
            <a:endParaRPr lang="zh-CN" altLang="en-US" sz="2000"/>
          </a:p>
          <a:p>
            <a:r>
              <a:rPr lang="en-US" altLang="zh-CN" sz="2000" b="1"/>
              <a:t>(2)</a:t>
            </a:r>
            <a:r>
              <a:rPr lang="zh-CN" altLang="en-US" sz="2000" b="1"/>
              <a:t>静态结构</a:t>
            </a:r>
            <a:r>
              <a:rPr lang="zh-CN" altLang="en-US" sz="2000" b="1"/>
              <a:t>设计上：</a:t>
            </a:r>
            <a:r>
              <a:rPr lang="zh-CN" altLang="en-US" sz="2000"/>
              <a:t>根据用户需求和用例场景中发现类，可得智能问答模块中的主要类有：问答控制器类（QAController）、问答服务类（QAService）、文本召回服务类（QARecallService）、文本排序服务类（QARankService）、HTTP工具类（HttpUtil）、问答对查询类（QAStorage）和问答文本信息类（QAInfo）</a:t>
            </a:r>
            <a:endParaRPr lang="zh-CN" altLang="en-US" sz="2000"/>
          </a:p>
          <a:p>
            <a:endParaRPr lang="zh-CN" altLang="en-US" sz="2000"/>
          </a:p>
          <a:p>
            <a:r>
              <a:rPr lang="zh-CN" sz="2000" b="1">
                <a:solidFill>
                  <a:srgbClr val="FF0000"/>
                </a:solidFill>
                <a:sym typeface="+mn-ea"/>
              </a:rPr>
              <a:t>模块类图如图：</a:t>
            </a:r>
            <a:endParaRPr lang="zh-CN" sz="2000"/>
          </a:p>
        </p:txBody>
      </p:sp>
      <p:pic>
        <p:nvPicPr>
          <p:cNvPr id="3" name="图片 -2147482614" descr="第三章 类图"/>
          <p:cNvPicPr>
            <a:picLocks noChangeAspect="1"/>
          </p:cNvPicPr>
          <p:nvPr/>
        </p:nvPicPr>
        <p:blipFill>
          <a:blip r:embed="rId2"/>
          <a:stretch>
            <a:fillRect/>
          </a:stretch>
        </p:blipFill>
        <p:spPr>
          <a:xfrm>
            <a:off x="5454650" y="1539240"/>
            <a:ext cx="6461125" cy="3665855"/>
          </a:xfrm>
          <a:prstGeom prst="rect">
            <a:avLst/>
          </a:prstGeom>
          <a:noFill/>
          <a:ln w="9525">
            <a:noFill/>
          </a:ln>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三、课题分析与设计：详细设计之模块设计</a:t>
            </a:r>
            <a:endParaRPr lang="en-US" altLang="zh-CN">
              <a:solidFill>
                <a:schemeClr val="tx1"/>
              </a:solidFill>
              <a:latin typeface="Arial" panose="020B0604020202020204" pitchFamily="34" charset="0"/>
            </a:endParaRPr>
          </a:p>
        </p:txBody>
      </p:sp>
      <p:sp>
        <p:nvSpPr>
          <p:cNvPr id="2" name="文本框 1"/>
          <p:cNvSpPr txBox="1"/>
          <p:nvPr/>
        </p:nvSpPr>
        <p:spPr>
          <a:xfrm>
            <a:off x="669925" y="1172210"/>
            <a:ext cx="3759200" cy="3169285"/>
          </a:xfrm>
          <a:prstGeom prst="rect">
            <a:avLst/>
          </a:prstGeom>
          <a:noFill/>
        </p:spPr>
        <p:txBody>
          <a:bodyPr wrap="square" rtlCol="0">
            <a:spAutoFit/>
          </a:bodyPr>
          <a:p>
            <a:r>
              <a:rPr lang="zh-CN" altLang="en-US" sz="2000" b="1">
                <a:sym typeface="+mn-ea"/>
              </a:rPr>
              <a:t>智能问答模块详细设计：</a:t>
            </a:r>
            <a:endParaRPr lang="zh-CN" altLang="en-US" sz="2000" b="1"/>
          </a:p>
          <a:p>
            <a:endParaRPr lang="zh-CN" altLang="en-US" sz="2000"/>
          </a:p>
          <a:p>
            <a:r>
              <a:rPr lang="en-US" altLang="zh-CN" sz="2000" b="1"/>
              <a:t>(2)</a:t>
            </a:r>
            <a:r>
              <a:rPr lang="zh-CN" altLang="en-US" sz="2000" b="1"/>
              <a:t>动态结构设计上：</a:t>
            </a:r>
            <a:r>
              <a:rPr lang="zh-CN" altLang="en-US" sz="2000"/>
              <a:t>用户首先会在页面输入问题，浏览器端会向服务端发起一次问答请求，接着服务端会处理完整个智能问答流程，最终将返回结果放置用户界面进行展示</a:t>
            </a:r>
            <a:endParaRPr lang="zh-CN" altLang="en-US" sz="2000"/>
          </a:p>
          <a:p>
            <a:endParaRPr lang="zh-CN" altLang="en-US" sz="2000"/>
          </a:p>
          <a:p>
            <a:r>
              <a:rPr lang="zh-CN" sz="2000" b="1">
                <a:solidFill>
                  <a:srgbClr val="FF0000"/>
                </a:solidFill>
                <a:sym typeface="+mn-ea"/>
              </a:rPr>
              <a:t>模块时序图如图：</a:t>
            </a:r>
            <a:endParaRPr lang="zh-CN" sz="2000"/>
          </a:p>
        </p:txBody>
      </p:sp>
      <p:pic>
        <p:nvPicPr>
          <p:cNvPr id="3" name="图片 -2147482613" descr="第三章 时序图"/>
          <p:cNvPicPr>
            <a:picLocks noChangeAspect="1"/>
          </p:cNvPicPr>
          <p:nvPr/>
        </p:nvPicPr>
        <p:blipFill>
          <a:blip r:embed="rId2"/>
          <a:stretch>
            <a:fillRect/>
          </a:stretch>
        </p:blipFill>
        <p:spPr>
          <a:xfrm>
            <a:off x="4737735" y="1172210"/>
            <a:ext cx="6901180" cy="3668395"/>
          </a:xfrm>
          <a:prstGeom prst="rect">
            <a:avLst/>
          </a:prstGeom>
          <a:noFill/>
          <a:ln w="9525">
            <a:noFill/>
          </a:ln>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三、课题分析与设计：详细设计之模块设计</a:t>
            </a:r>
            <a:endParaRPr lang="en-US" altLang="zh-CN">
              <a:solidFill>
                <a:schemeClr val="tx1"/>
              </a:solidFill>
              <a:latin typeface="Arial" panose="020B0604020202020204" pitchFamily="34" charset="0"/>
            </a:endParaRPr>
          </a:p>
        </p:txBody>
      </p:sp>
      <p:sp>
        <p:nvSpPr>
          <p:cNvPr id="2" name="文本框 1"/>
          <p:cNvSpPr txBox="1"/>
          <p:nvPr/>
        </p:nvSpPr>
        <p:spPr>
          <a:xfrm>
            <a:off x="758190" y="1172210"/>
            <a:ext cx="5358765" cy="4707890"/>
          </a:xfrm>
          <a:prstGeom prst="rect">
            <a:avLst/>
          </a:prstGeom>
          <a:noFill/>
        </p:spPr>
        <p:txBody>
          <a:bodyPr wrap="square" rtlCol="0">
            <a:spAutoFit/>
          </a:bodyPr>
          <a:p>
            <a:r>
              <a:rPr lang="zh-CN" altLang="en-US" sz="2000" b="1">
                <a:sym typeface="+mn-ea"/>
              </a:rPr>
              <a:t>数据处理模块详细设计：</a:t>
            </a:r>
            <a:endParaRPr lang="zh-CN" altLang="en-US" sz="2000" b="1"/>
          </a:p>
          <a:p>
            <a:endParaRPr lang="zh-CN" altLang="en-US" sz="2000"/>
          </a:p>
          <a:p>
            <a:r>
              <a:rPr lang="zh-CN" altLang="en-US" sz="2000"/>
              <a:t>数据处理模块的主要内容是将医疗数据集进行数据清洗与数据存储。</a:t>
            </a:r>
            <a:endParaRPr lang="zh-CN" altLang="en-US" sz="2000"/>
          </a:p>
          <a:p>
            <a:endParaRPr lang="zh-CN" altLang="en-US" sz="2000"/>
          </a:p>
          <a:p>
            <a:r>
              <a:rPr lang="zh-CN" altLang="en-US" sz="2000" b="1"/>
              <a:t>流程设计上：</a:t>
            </a:r>
            <a:r>
              <a:rPr lang="zh-CN" altLang="en-US" sz="2000"/>
              <a:t>首先读取文件，解析格式，若解析过程中发生异常，则打印日志并跳过，否则保留数据至本地。接着进行数据清洗，</a:t>
            </a:r>
            <a:r>
              <a:rPr lang="zh-CN" altLang="en-US" sz="2000">
                <a:sym typeface="+mn-ea"/>
              </a:rPr>
              <a:t>丢弃</a:t>
            </a:r>
            <a:r>
              <a:rPr lang="zh-CN" altLang="en-US" sz="2000"/>
              <a:t>有缺失、乱码的文本，去掉停用词和特殊符号，保留代词，然后整体进行去重。同时进行模型数据集划分和索引构建。最后按照实体属性对的方式，将上述数据持久化存储在对应的数据库中。</a:t>
            </a:r>
            <a:endParaRPr lang="zh-CN" altLang="en-US" sz="2000"/>
          </a:p>
          <a:p>
            <a:endParaRPr lang="zh-CN" altLang="en-US" sz="2000"/>
          </a:p>
          <a:p>
            <a:r>
              <a:rPr lang="zh-CN" sz="2000" b="1">
                <a:solidFill>
                  <a:srgbClr val="FF0000"/>
                </a:solidFill>
                <a:sym typeface="+mn-ea"/>
              </a:rPr>
              <a:t>模块流程设计图如图：</a:t>
            </a:r>
            <a:endParaRPr lang="zh-CN" sz="2000"/>
          </a:p>
        </p:txBody>
      </p:sp>
      <p:pic>
        <p:nvPicPr>
          <p:cNvPr id="3" name="图片 -2147482612" descr="第三章 数据处理流程图"/>
          <p:cNvPicPr>
            <a:picLocks noChangeAspect="1"/>
          </p:cNvPicPr>
          <p:nvPr/>
        </p:nvPicPr>
        <p:blipFill>
          <a:blip r:embed="rId2"/>
          <a:stretch>
            <a:fillRect/>
          </a:stretch>
        </p:blipFill>
        <p:spPr>
          <a:xfrm>
            <a:off x="7495540" y="819785"/>
            <a:ext cx="3509010" cy="5219065"/>
          </a:xfrm>
          <a:prstGeom prst="rect">
            <a:avLst/>
          </a:prstGeom>
          <a:noFill/>
          <a:ln w="9525">
            <a:noFill/>
          </a:ln>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三、课题分析与设计：详细设计之模块设计</a:t>
            </a:r>
            <a:endParaRPr lang="en-US" altLang="zh-CN">
              <a:solidFill>
                <a:schemeClr val="tx1"/>
              </a:solidFill>
              <a:latin typeface="Arial" panose="020B0604020202020204" pitchFamily="34" charset="0"/>
            </a:endParaRPr>
          </a:p>
        </p:txBody>
      </p:sp>
      <p:sp>
        <p:nvSpPr>
          <p:cNvPr id="2" name="文本框 1"/>
          <p:cNvSpPr txBox="1"/>
          <p:nvPr/>
        </p:nvSpPr>
        <p:spPr>
          <a:xfrm>
            <a:off x="758190" y="1172210"/>
            <a:ext cx="5358765" cy="4092575"/>
          </a:xfrm>
          <a:prstGeom prst="rect">
            <a:avLst/>
          </a:prstGeom>
          <a:noFill/>
        </p:spPr>
        <p:txBody>
          <a:bodyPr wrap="square" rtlCol="0">
            <a:spAutoFit/>
          </a:bodyPr>
          <a:p>
            <a:r>
              <a:rPr lang="zh-CN" altLang="en-US" sz="2000" b="1">
                <a:sym typeface="+mn-ea"/>
              </a:rPr>
              <a:t>用户交互模块</a:t>
            </a:r>
            <a:r>
              <a:rPr lang="zh-CN" altLang="en-US" sz="2000" b="1">
                <a:sym typeface="+mn-ea"/>
              </a:rPr>
              <a:t>详细设计：</a:t>
            </a:r>
            <a:endParaRPr lang="zh-CN" altLang="en-US" sz="2000" b="1"/>
          </a:p>
          <a:p>
            <a:endParaRPr lang="zh-CN" altLang="en-US" sz="2000"/>
          </a:p>
          <a:p>
            <a:r>
              <a:rPr lang="zh-CN" altLang="en-US" sz="2000"/>
              <a:t>用户交互模块的主要内容是完成用户在使用问答系统的过程中聊天窗口管理、问答管理的操作。</a:t>
            </a:r>
            <a:endParaRPr lang="zh-CN" altLang="en-US" sz="2000"/>
          </a:p>
          <a:p>
            <a:endParaRPr lang="zh-CN" altLang="en-US" sz="2000"/>
          </a:p>
          <a:p>
            <a:r>
              <a:rPr lang="zh-CN" altLang="en-US" sz="2000" b="1"/>
              <a:t>流程设计上：</a:t>
            </a:r>
            <a:r>
              <a:rPr lang="zh-CN" altLang="en-US" sz="2000"/>
              <a:t>先用户进行创建聊天框或者选定已有聊天框的操作，若操作为选定已有聊天框，则将对应的历史问答记录加载入界面，否则载入空白界面。然后用户在聊天界面提出问题，最后在前端页面进行答案展示</a:t>
            </a:r>
            <a:endParaRPr lang="zh-CN" altLang="en-US" sz="2000"/>
          </a:p>
          <a:p>
            <a:endParaRPr lang="zh-CN" altLang="en-US" sz="2000"/>
          </a:p>
          <a:p>
            <a:r>
              <a:rPr lang="zh-CN" sz="2000" b="1">
                <a:solidFill>
                  <a:srgbClr val="FF0000"/>
                </a:solidFill>
                <a:sym typeface="+mn-ea"/>
              </a:rPr>
              <a:t>模块流程设计图如图：</a:t>
            </a:r>
            <a:endParaRPr lang="zh-CN" sz="2000"/>
          </a:p>
        </p:txBody>
      </p:sp>
      <p:pic>
        <p:nvPicPr>
          <p:cNvPr id="3" name="图片 -2147482611" descr="第三章 用户交互流程图"/>
          <p:cNvPicPr>
            <a:picLocks noChangeAspect="1"/>
          </p:cNvPicPr>
          <p:nvPr/>
        </p:nvPicPr>
        <p:blipFill>
          <a:blip r:embed="rId2"/>
          <a:stretch>
            <a:fillRect/>
          </a:stretch>
        </p:blipFill>
        <p:spPr>
          <a:xfrm>
            <a:off x="7401560" y="692150"/>
            <a:ext cx="3122930" cy="5473065"/>
          </a:xfrm>
          <a:prstGeom prst="rect">
            <a:avLst/>
          </a:prstGeom>
          <a:noFill/>
          <a:ln w="9525">
            <a:noFill/>
          </a:ln>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1"/>
            </p:custDataLst>
          </p:nvPr>
        </p:nvSpPr>
        <p:spPr>
          <a:xfrm>
            <a:off x="3894513" y="236638"/>
            <a:ext cx="1448223" cy="1469902"/>
          </a:xfrm>
          <a:prstGeom prst="rect">
            <a:avLst/>
          </a:prstGeom>
          <a:noFill/>
        </p:spPr>
        <p:txBody>
          <a:bodyPr vert="horz" wrap="square" lIns="90170" tIns="46990" rIns="90170" bIns="46990" rtlCol="0" anchor="ctr" anchorCtr="0">
            <a:normAutofit fontScale="97500" lnSpcReduction="10000"/>
          </a:bodyPr>
          <a:lstStyle/>
          <a:p>
            <a:pPr algn="r"/>
            <a:r>
              <a:rPr lang="en-US" altLang="zh-CN" sz="10000" b="1" dirty="0">
                <a:solidFill>
                  <a:schemeClr val="accent2"/>
                </a:solidFill>
                <a:uFillTx/>
                <a:latin typeface="Arial" panose="020B0604020202020204" pitchFamily="34" charset="0"/>
                <a:ea typeface="微软雅黑" panose="020B0503020204020204" pitchFamily="34" charset="-122"/>
              </a:rPr>
              <a:t>C</a:t>
            </a:r>
            <a:endParaRPr lang="en-US" altLang="zh-CN" sz="10000" b="1" dirty="0">
              <a:solidFill>
                <a:schemeClr val="accent2"/>
              </a:solidFill>
              <a:uFillTx/>
              <a:latin typeface="Arial" panose="020B0604020202020204" pitchFamily="34" charset="0"/>
              <a:ea typeface="微软雅黑" panose="020B0503020204020204" pitchFamily="34" charset="-122"/>
            </a:endParaRPr>
          </a:p>
        </p:txBody>
      </p:sp>
      <p:sp>
        <p:nvSpPr>
          <p:cNvPr id="26" name="文本框 25"/>
          <p:cNvSpPr txBox="1"/>
          <p:nvPr>
            <p:custDataLst>
              <p:tags r:id="rId2"/>
            </p:custDataLst>
          </p:nvPr>
        </p:nvSpPr>
        <p:spPr>
          <a:xfrm>
            <a:off x="5501678" y="1116981"/>
            <a:ext cx="1601859" cy="401320"/>
          </a:xfrm>
          <a:prstGeom prst="rect">
            <a:avLst/>
          </a:prstGeom>
          <a:noFill/>
        </p:spPr>
        <p:txBody>
          <a:bodyPr vert="horz" wrap="square" lIns="90170" tIns="46990" rIns="90170" bIns="46990" rtlCol="0">
            <a:normAutofit/>
          </a:bodyPr>
          <a:lstStyle/>
          <a:p>
            <a:pPr algn="dist"/>
            <a:r>
              <a:rPr lang="en-US" altLang="zh-CN" sz="2000" dirty="0">
                <a:solidFill>
                  <a:schemeClr val="accent2"/>
                </a:solidFill>
                <a:uFillTx/>
                <a:latin typeface="Arial" panose="020B0604020202020204" pitchFamily="34" charset="0"/>
                <a:ea typeface="微软雅黑" panose="020B0503020204020204" pitchFamily="34" charset="-122"/>
              </a:rPr>
              <a:t>ONTENTS</a:t>
            </a:r>
            <a:endParaRPr lang="en-US" altLang="zh-CN" sz="2000" dirty="0">
              <a:solidFill>
                <a:schemeClr val="accent2"/>
              </a:solidFill>
              <a:uFillTx/>
              <a:latin typeface="Arial" panose="020B0604020202020204" pitchFamily="34" charset="0"/>
              <a:ea typeface="微软雅黑" panose="020B0503020204020204" pitchFamily="34" charset="-122"/>
            </a:endParaRPr>
          </a:p>
        </p:txBody>
      </p:sp>
      <p:sp>
        <p:nvSpPr>
          <p:cNvPr id="48" name="矩形: 圆角 23"/>
          <p:cNvSpPr/>
          <p:nvPr>
            <p:custDataLst>
              <p:tags r:id="rId3"/>
            </p:custDataLst>
          </p:nvPr>
        </p:nvSpPr>
        <p:spPr>
          <a:xfrm>
            <a:off x="6644640" y="4154805"/>
            <a:ext cx="690880" cy="67564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46990" numCol="1" spcCol="0" rtlCol="0" fromWordArt="0" anchor="ctr" anchorCtr="0" forceAA="0" compatLnSpc="1">
            <a:normAutofit/>
          </a:bodyPr>
          <a:lstStyle/>
          <a:p>
            <a:pPr algn="ctr"/>
            <a:r>
              <a:rPr lang="en-US" altLang="zh-CN" sz="2400" b="1" dirty="0">
                <a:solidFill>
                  <a:schemeClr val="tx1">
                    <a:lumMod val="85000"/>
                    <a:lumOff val="15000"/>
                  </a:schemeClr>
                </a:solidFill>
                <a:uFillTx/>
                <a:latin typeface="Arial" panose="020B0604020202020204" pitchFamily="34" charset="0"/>
                <a:ea typeface="微软雅黑" panose="020B0503020204020204" pitchFamily="34" charset="-122"/>
              </a:rPr>
              <a:t>04</a:t>
            </a:r>
            <a:endParaRPr lang="en-US" altLang="zh-CN" sz="2400" b="1"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27" name="文本框 26"/>
          <p:cNvSpPr txBox="1"/>
          <p:nvPr>
            <p:custDataLst>
              <p:tags r:id="rId4"/>
            </p:custDataLst>
          </p:nvPr>
        </p:nvSpPr>
        <p:spPr>
          <a:xfrm>
            <a:off x="7410450" y="4222115"/>
            <a:ext cx="2886075" cy="539115"/>
          </a:xfrm>
          <a:prstGeom prst="rect">
            <a:avLst/>
          </a:prstGeom>
          <a:noFill/>
        </p:spPr>
        <p:txBody>
          <a:bodyPr wrap="square" lIns="90170" tIns="46990" rIns="90170" bIns="46990" anchor="b" anchorCtr="0">
            <a:normAutofit fontScale="90000"/>
          </a:bodyPr>
          <a:lstStyle>
            <a:defPPr>
              <a:defRPr lang="zh-CN"/>
            </a:defPPr>
            <a:lvl1pPr>
              <a:defRPr>
                <a:solidFill>
                  <a:srgbClr val="474546"/>
                </a:solidFill>
                <a:latin typeface="+mj-lt"/>
              </a:defRPr>
            </a:lvl1pPr>
          </a:lstStyle>
          <a:p>
            <a:r>
              <a:rPr lang="zh-CN" altLang="en-US" sz="2400" dirty="0">
                <a:solidFill>
                  <a:schemeClr val="tx1">
                    <a:lumMod val="85000"/>
                    <a:lumOff val="15000"/>
                  </a:schemeClr>
                </a:solidFill>
                <a:latin typeface="Arial" panose="020B0604020202020204" pitchFamily="34" charset="0"/>
                <a:ea typeface="微软雅黑" panose="020B0503020204020204" pitchFamily="34" charset="-122"/>
                <a:cs typeface="+mj-cs"/>
              </a:rPr>
              <a:t>课题测试与效果展示 </a:t>
            </a:r>
            <a:endParaRPr lang="zh-CN" altLang="en-US" sz="2400" dirty="0">
              <a:solidFill>
                <a:schemeClr val="tx1">
                  <a:lumMod val="85000"/>
                  <a:lumOff val="15000"/>
                </a:schemeClr>
              </a:solidFill>
              <a:latin typeface="Arial" panose="020B0604020202020204" pitchFamily="34" charset="0"/>
              <a:ea typeface="微软雅黑" panose="020B0503020204020204" pitchFamily="34" charset="-122"/>
              <a:cs typeface="+mj-cs"/>
            </a:endParaRPr>
          </a:p>
        </p:txBody>
      </p:sp>
      <p:sp>
        <p:nvSpPr>
          <p:cNvPr id="41" name="矩形: 圆角 23"/>
          <p:cNvSpPr/>
          <p:nvPr>
            <p:custDataLst>
              <p:tags r:id="rId5"/>
            </p:custDataLst>
          </p:nvPr>
        </p:nvSpPr>
        <p:spPr>
          <a:xfrm>
            <a:off x="6644640" y="2379345"/>
            <a:ext cx="690880" cy="67564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46990" numCol="1" spcCol="0" rtlCol="0" fromWordArt="0" anchor="ctr" anchorCtr="0" forceAA="0" compatLnSpc="1">
            <a:normAutofit/>
          </a:bodyPr>
          <a:lstStyle/>
          <a:p>
            <a:pPr algn="ctr"/>
            <a:r>
              <a:rPr lang="en-US" altLang="zh-CN" sz="2400" b="1" dirty="0">
                <a:solidFill>
                  <a:schemeClr val="tx1">
                    <a:lumMod val="85000"/>
                    <a:lumOff val="15000"/>
                  </a:schemeClr>
                </a:solidFill>
                <a:uFillTx/>
                <a:latin typeface="Arial" panose="020B0604020202020204" pitchFamily="34" charset="0"/>
                <a:ea typeface="微软雅黑" panose="020B0503020204020204" pitchFamily="34" charset="-122"/>
              </a:rPr>
              <a:t>02</a:t>
            </a:r>
            <a:endParaRPr lang="en-US" altLang="zh-CN" sz="2400" b="1"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33" name="文本框 32"/>
          <p:cNvSpPr txBox="1"/>
          <p:nvPr>
            <p:custDataLst>
              <p:tags r:id="rId6"/>
            </p:custDataLst>
          </p:nvPr>
        </p:nvSpPr>
        <p:spPr>
          <a:xfrm>
            <a:off x="7410450" y="2453640"/>
            <a:ext cx="2886075" cy="539115"/>
          </a:xfrm>
          <a:prstGeom prst="rect">
            <a:avLst/>
          </a:prstGeom>
          <a:noFill/>
        </p:spPr>
        <p:txBody>
          <a:bodyPr wrap="square" lIns="90170" tIns="46990" rIns="90170" bIns="46990" anchor="b" anchorCtr="0">
            <a:normAutofit/>
          </a:bodyPr>
          <a:lstStyle>
            <a:defPPr>
              <a:defRPr lang="zh-CN"/>
            </a:defPPr>
            <a:lvl1pPr>
              <a:defRPr>
                <a:solidFill>
                  <a:srgbClr val="474546"/>
                </a:solidFill>
                <a:latin typeface="+mj-lt"/>
              </a:defRPr>
            </a:lvl1pPr>
          </a:lstStyle>
          <a:p>
            <a:r>
              <a:rPr lang="zh-CN" altLang="en-US" sz="2400" dirty="0">
                <a:solidFill>
                  <a:schemeClr val="tx1">
                    <a:lumMod val="85000"/>
                    <a:lumOff val="15000"/>
                  </a:schemeClr>
                </a:solidFill>
                <a:latin typeface="Arial" panose="020B0604020202020204" pitchFamily="34" charset="0"/>
                <a:ea typeface="微软雅黑" panose="020B0503020204020204" pitchFamily="34" charset="-122"/>
                <a:cs typeface="+mj-cs"/>
              </a:rPr>
              <a:t>课题技术基础</a:t>
            </a:r>
            <a:endParaRPr lang="zh-CN" altLang="en-US" sz="2400" dirty="0">
              <a:solidFill>
                <a:schemeClr val="tx1">
                  <a:lumMod val="85000"/>
                  <a:lumOff val="15000"/>
                </a:schemeClr>
              </a:solidFill>
              <a:latin typeface="Arial" panose="020B0604020202020204" pitchFamily="34" charset="0"/>
              <a:ea typeface="微软雅黑" panose="020B0503020204020204" pitchFamily="34" charset="-122"/>
              <a:cs typeface="+mj-cs"/>
            </a:endParaRPr>
          </a:p>
        </p:txBody>
      </p:sp>
      <p:sp>
        <p:nvSpPr>
          <p:cNvPr id="20" name="矩形: 圆角 23"/>
          <p:cNvSpPr/>
          <p:nvPr>
            <p:custDataLst>
              <p:tags r:id="rId7"/>
            </p:custDataLst>
          </p:nvPr>
        </p:nvSpPr>
        <p:spPr>
          <a:xfrm>
            <a:off x="2059940" y="4154170"/>
            <a:ext cx="690880" cy="67564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46990" numCol="1" spcCol="0" rtlCol="0" fromWordArt="0" anchor="ctr" anchorCtr="0" forceAA="0" compatLnSpc="1">
            <a:normAutofit/>
          </a:bodyPr>
          <a:lstStyle/>
          <a:p>
            <a:pPr algn="ctr"/>
            <a:r>
              <a:rPr lang="en-US" altLang="zh-CN" sz="2400" b="1" dirty="0">
                <a:solidFill>
                  <a:schemeClr val="tx1">
                    <a:lumMod val="85000"/>
                    <a:lumOff val="15000"/>
                  </a:schemeClr>
                </a:solidFill>
                <a:uFillTx/>
                <a:latin typeface="Arial" panose="020B0604020202020204" pitchFamily="34" charset="0"/>
                <a:ea typeface="微软雅黑" panose="020B0503020204020204" pitchFamily="34" charset="-122"/>
              </a:rPr>
              <a:t>03</a:t>
            </a:r>
            <a:endParaRPr lang="en-US" altLang="zh-CN" sz="2400" b="1"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36" name="文本框 35"/>
          <p:cNvSpPr txBox="1"/>
          <p:nvPr>
            <p:custDataLst>
              <p:tags r:id="rId8"/>
            </p:custDataLst>
          </p:nvPr>
        </p:nvSpPr>
        <p:spPr>
          <a:xfrm>
            <a:off x="2848610" y="4222115"/>
            <a:ext cx="2886075" cy="539115"/>
          </a:xfrm>
          <a:prstGeom prst="rect">
            <a:avLst/>
          </a:prstGeom>
          <a:noFill/>
        </p:spPr>
        <p:txBody>
          <a:bodyPr wrap="square" lIns="90170" tIns="46990" rIns="90170" bIns="46990" anchor="b" anchorCtr="0">
            <a:normAutofit/>
          </a:bodyPr>
          <a:lstStyle>
            <a:defPPr>
              <a:defRPr lang="zh-CN"/>
            </a:defPPr>
            <a:lvl1pPr>
              <a:defRPr>
                <a:solidFill>
                  <a:srgbClr val="474546"/>
                </a:solidFill>
                <a:latin typeface="+mj-lt"/>
              </a:defRPr>
            </a:lvl1pPr>
          </a:lstStyle>
          <a:p>
            <a:r>
              <a:rPr lang="zh-CN" altLang="en-US" sz="2400" dirty="0">
                <a:solidFill>
                  <a:schemeClr val="tx1">
                    <a:lumMod val="85000"/>
                    <a:lumOff val="15000"/>
                  </a:schemeClr>
                </a:solidFill>
                <a:latin typeface="Arial" panose="020B0604020202020204" pitchFamily="34" charset="0"/>
                <a:ea typeface="微软雅黑" panose="020B0503020204020204" pitchFamily="34" charset="-122"/>
                <a:cs typeface="+mj-cs"/>
              </a:rPr>
              <a:t>课题分析与设计</a:t>
            </a:r>
            <a:endParaRPr lang="zh-CN" altLang="en-US" sz="2400" dirty="0">
              <a:solidFill>
                <a:schemeClr val="tx1">
                  <a:lumMod val="85000"/>
                  <a:lumOff val="15000"/>
                </a:schemeClr>
              </a:solidFill>
              <a:latin typeface="Arial" panose="020B0604020202020204" pitchFamily="34" charset="0"/>
              <a:ea typeface="微软雅黑" panose="020B0503020204020204" pitchFamily="34" charset="-122"/>
              <a:cs typeface="+mj-cs"/>
            </a:endParaRPr>
          </a:p>
        </p:txBody>
      </p:sp>
      <p:sp>
        <p:nvSpPr>
          <p:cNvPr id="22" name="文本框 21"/>
          <p:cNvSpPr txBox="1"/>
          <p:nvPr>
            <p:custDataLst>
              <p:tags r:id="rId9"/>
            </p:custDataLst>
          </p:nvPr>
        </p:nvSpPr>
        <p:spPr>
          <a:xfrm>
            <a:off x="5501679" y="408714"/>
            <a:ext cx="1601859" cy="643533"/>
          </a:xfrm>
          <a:prstGeom prst="rect">
            <a:avLst/>
          </a:prstGeom>
          <a:noFill/>
        </p:spPr>
        <p:txBody>
          <a:bodyPr wrap="square" lIns="90170" tIns="46990" rIns="90170" bIns="46990" rtlCol="0" anchor="b" anchorCtr="0">
            <a:normAutofit fontScale="97500"/>
          </a:bodyPr>
          <a:lstStyle/>
          <a:p>
            <a:pPr algn="ctr"/>
            <a:r>
              <a:rPr lang="zh-CN" altLang="en-US" sz="3600" b="1" dirty="0">
                <a:solidFill>
                  <a:schemeClr val="accent2"/>
                </a:solidFill>
                <a:uFillTx/>
                <a:latin typeface="Arial" panose="020B0604020202020204" pitchFamily="34" charset="0"/>
                <a:ea typeface="汉仪旗黑-85S" panose="00020600040101010101" charset="-122"/>
                <a:cs typeface="+mj-cs"/>
              </a:rPr>
              <a:t>目 录</a:t>
            </a:r>
            <a:endParaRPr lang="zh-CN" altLang="en-US" sz="3600" b="1" dirty="0">
              <a:solidFill>
                <a:schemeClr val="accent2"/>
              </a:solidFill>
              <a:uFillTx/>
              <a:latin typeface="Arial" panose="020B0604020202020204" pitchFamily="34" charset="0"/>
              <a:ea typeface="汉仪旗黑-85S" panose="00020600040101010101" charset="-122"/>
              <a:cs typeface="+mj-cs"/>
            </a:endParaRPr>
          </a:p>
        </p:txBody>
      </p:sp>
      <p:sp>
        <p:nvSpPr>
          <p:cNvPr id="24" name="矩形: 圆角 23"/>
          <p:cNvSpPr/>
          <p:nvPr>
            <p:custDataLst>
              <p:tags r:id="rId10"/>
            </p:custDataLst>
          </p:nvPr>
        </p:nvSpPr>
        <p:spPr>
          <a:xfrm>
            <a:off x="2059940" y="2385695"/>
            <a:ext cx="690880" cy="67564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46990" numCol="1" spcCol="0" rtlCol="0" fromWordArt="0" anchor="ctr" anchorCtr="0" forceAA="0" compatLnSpc="1">
            <a:normAutofit/>
          </a:bodyPr>
          <a:lstStyle/>
          <a:p>
            <a:pPr algn="ctr"/>
            <a:r>
              <a:rPr lang="en-US" altLang="zh-CN" sz="2400" b="1" dirty="0">
                <a:solidFill>
                  <a:schemeClr val="tx1">
                    <a:lumMod val="85000"/>
                    <a:lumOff val="15000"/>
                  </a:schemeClr>
                </a:solidFill>
                <a:uFillTx/>
                <a:latin typeface="Arial" panose="020B0604020202020204" pitchFamily="34" charset="0"/>
                <a:ea typeface="微软雅黑" panose="020B0503020204020204" pitchFamily="34" charset="-122"/>
              </a:rPr>
              <a:t>01</a:t>
            </a:r>
            <a:endParaRPr lang="en-US" altLang="zh-CN" sz="2400" b="1"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38" name="文本框 37"/>
          <p:cNvSpPr txBox="1"/>
          <p:nvPr>
            <p:custDataLst>
              <p:tags r:id="rId11"/>
            </p:custDataLst>
          </p:nvPr>
        </p:nvSpPr>
        <p:spPr>
          <a:xfrm>
            <a:off x="2848610" y="2453640"/>
            <a:ext cx="2886075" cy="539115"/>
          </a:xfrm>
          <a:prstGeom prst="rect">
            <a:avLst/>
          </a:prstGeom>
          <a:noFill/>
        </p:spPr>
        <p:txBody>
          <a:bodyPr wrap="square" lIns="90170" tIns="46990" rIns="90170" bIns="46990" anchor="b" anchorCtr="0">
            <a:normAutofit/>
          </a:bodyPr>
          <a:lstStyle>
            <a:defPPr>
              <a:defRPr lang="zh-CN"/>
            </a:defPPr>
            <a:lvl1pPr>
              <a:defRPr>
                <a:solidFill>
                  <a:srgbClr val="474546"/>
                </a:solidFill>
                <a:latin typeface="+mj-lt"/>
              </a:defRPr>
            </a:lvl1pPr>
          </a:lstStyle>
          <a:p>
            <a:r>
              <a:rPr lang="zh-CN" altLang="en-US" sz="2400" dirty="0">
                <a:solidFill>
                  <a:schemeClr val="tx1">
                    <a:lumMod val="85000"/>
                    <a:lumOff val="15000"/>
                  </a:schemeClr>
                </a:solidFill>
                <a:latin typeface="Arial" panose="020B0604020202020204" pitchFamily="34" charset="0"/>
                <a:ea typeface="微软雅黑" panose="020B0503020204020204" pitchFamily="34" charset="-122"/>
                <a:cs typeface="+mj-cs"/>
              </a:rPr>
              <a:t>课题要背景与目标</a:t>
            </a:r>
            <a:endParaRPr lang="zh-CN" altLang="en-US" sz="2400" dirty="0">
              <a:solidFill>
                <a:schemeClr val="tx1">
                  <a:lumMod val="85000"/>
                  <a:lumOff val="15000"/>
                </a:schemeClr>
              </a:solidFill>
              <a:latin typeface="Arial" panose="020B0604020202020204" pitchFamily="34" charset="0"/>
              <a:ea typeface="微软雅黑" panose="020B0503020204020204" pitchFamily="34" charset="-122"/>
              <a:cs typeface="+mj-cs"/>
            </a:endParaRPr>
          </a:p>
        </p:txBody>
      </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三、课题分析与设计：详细设计之算法设计</a:t>
            </a:r>
            <a:endParaRPr lang="en-US" altLang="zh-CN">
              <a:solidFill>
                <a:schemeClr val="tx1"/>
              </a:solidFill>
              <a:latin typeface="Arial" panose="020B0604020202020204" pitchFamily="34" charset="0"/>
            </a:endParaRPr>
          </a:p>
        </p:txBody>
      </p:sp>
      <p:sp>
        <p:nvSpPr>
          <p:cNvPr id="2" name="文本框 1"/>
          <p:cNvSpPr txBox="1"/>
          <p:nvPr/>
        </p:nvSpPr>
        <p:spPr>
          <a:xfrm>
            <a:off x="669925" y="1216025"/>
            <a:ext cx="4438015" cy="4092575"/>
          </a:xfrm>
          <a:prstGeom prst="rect">
            <a:avLst/>
          </a:prstGeom>
          <a:noFill/>
        </p:spPr>
        <p:txBody>
          <a:bodyPr wrap="square" rtlCol="0">
            <a:spAutoFit/>
          </a:bodyPr>
          <a:p>
            <a:r>
              <a:rPr lang="zh-CN" altLang="en-US" sz="2000" b="1">
                <a:sym typeface="+mn-ea"/>
              </a:rPr>
              <a:t>算法架构详细设计：</a:t>
            </a:r>
            <a:endParaRPr lang="zh-CN" altLang="en-US" sz="2000" b="1">
              <a:sym typeface="+mn-ea"/>
            </a:endParaRPr>
          </a:p>
          <a:p>
            <a:endParaRPr lang="zh-CN" altLang="en-US" sz="2000" b="1"/>
          </a:p>
          <a:p>
            <a:r>
              <a:rPr kumimoji="1" lang="en-US" altLang="zh-CN" sz="2000" dirty="0">
                <a:latin typeface="微软雅黑" panose="020B0503020204020204" pitchFamily="34" charset="-122"/>
                <a:ea typeface="微软雅黑" panose="020B0503020204020204" pitchFamily="34" charset="-122"/>
                <a:sym typeface="+mn-ea"/>
              </a:rPr>
              <a:t>1.</a:t>
            </a:r>
            <a:r>
              <a:rPr kumimoji="1" lang="zh-CN" altLang="en-US" sz="2000" dirty="0">
                <a:latin typeface="微软雅黑" panose="020B0503020204020204" pitchFamily="34" charset="-122"/>
                <a:ea typeface="微软雅黑" panose="020B0503020204020204" pitchFamily="34" charset="-122"/>
                <a:sym typeface="+mn-ea"/>
              </a:rPr>
              <a:t>主体结构：系统以的“</a:t>
            </a:r>
            <a:r>
              <a:rPr kumimoji="1" lang="en-US" altLang="zh-CN" sz="2000" dirty="0">
                <a:solidFill>
                  <a:srgbClr val="FF0000"/>
                </a:solidFill>
                <a:latin typeface="微软雅黑" panose="020B0503020204020204" pitchFamily="34" charset="-122"/>
                <a:ea typeface="微软雅黑" panose="020B0503020204020204" pitchFamily="34" charset="-122"/>
                <a:sym typeface="+mn-ea"/>
              </a:rPr>
              <a:t>Query</a:t>
            </a:r>
            <a:r>
              <a:rPr kumimoji="1" lang="zh-CN" altLang="en-US" sz="2000" dirty="0">
                <a:solidFill>
                  <a:srgbClr val="FF0000"/>
                </a:solidFill>
                <a:latin typeface="微软雅黑" panose="020B0503020204020204" pitchFamily="34" charset="-122"/>
                <a:ea typeface="微软雅黑" panose="020B0503020204020204" pitchFamily="34" charset="-122"/>
                <a:sym typeface="+mn-ea"/>
              </a:rPr>
              <a:t>预处理层</a:t>
            </a:r>
            <a:r>
              <a:rPr kumimoji="1" lang="en-US" altLang="zh-CN" sz="2000" dirty="0">
                <a:solidFill>
                  <a:srgbClr val="FF0000"/>
                </a:solidFill>
                <a:latin typeface="微软雅黑" panose="020B0503020204020204" pitchFamily="34" charset="-122"/>
                <a:ea typeface="微软雅黑" panose="020B0503020204020204" pitchFamily="34" charset="-122"/>
                <a:sym typeface="+mn-ea"/>
              </a:rPr>
              <a:t>-</a:t>
            </a:r>
            <a:r>
              <a:rPr kumimoji="1" lang="zh-CN" altLang="en-US" sz="2000" dirty="0">
                <a:solidFill>
                  <a:srgbClr val="FF0000"/>
                </a:solidFill>
                <a:latin typeface="微软雅黑" panose="020B0503020204020204" pitchFamily="34" charset="-122"/>
                <a:ea typeface="微软雅黑" panose="020B0503020204020204" pitchFamily="34" charset="-122"/>
                <a:sym typeface="+mn-ea"/>
              </a:rPr>
              <a:t>召回层</a:t>
            </a:r>
            <a:r>
              <a:rPr kumimoji="1" lang="en-US" altLang="zh-CN" sz="2000" dirty="0">
                <a:solidFill>
                  <a:srgbClr val="FF0000"/>
                </a:solidFill>
                <a:latin typeface="微软雅黑" panose="020B0503020204020204" pitchFamily="34" charset="-122"/>
                <a:ea typeface="微软雅黑" panose="020B0503020204020204" pitchFamily="34" charset="-122"/>
                <a:sym typeface="+mn-ea"/>
              </a:rPr>
              <a:t>-</a:t>
            </a:r>
            <a:r>
              <a:rPr kumimoji="1" lang="zh-CN" altLang="en-US" sz="2000" dirty="0">
                <a:solidFill>
                  <a:srgbClr val="FF0000"/>
                </a:solidFill>
                <a:latin typeface="微软雅黑" panose="020B0503020204020204" pitchFamily="34" charset="-122"/>
                <a:ea typeface="微软雅黑" panose="020B0503020204020204" pitchFamily="34" charset="-122"/>
                <a:sym typeface="+mn-ea"/>
              </a:rPr>
              <a:t>排序层</a:t>
            </a:r>
            <a:r>
              <a:rPr kumimoji="1" lang="zh-CN" altLang="en-US" sz="2000" dirty="0">
                <a:latin typeface="微软雅黑" panose="020B0503020204020204" pitchFamily="34" charset="-122"/>
                <a:ea typeface="微软雅黑" panose="020B0503020204020204" pitchFamily="34" charset="-122"/>
                <a:sym typeface="+mn-ea"/>
              </a:rPr>
              <a:t>”的</a:t>
            </a:r>
            <a:r>
              <a:rPr kumimoji="1" lang="zh-CN" altLang="en-US" sz="2000" dirty="0">
                <a:latin typeface="微软雅黑" panose="020B0503020204020204" pitchFamily="34" charset="-122"/>
                <a:ea typeface="微软雅黑" panose="020B0503020204020204" pitchFamily="34" charset="-122"/>
                <a:sym typeface="+mn-ea"/>
              </a:rPr>
              <a:t>组织</a:t>
            </a:r>
            <a:r>
              <a:rPr kumimoji="1" lang="zh-CN" altLang="en-US" sz="2000" dirty="0">
                <a:latin typeface="微软雅黑" panose="020B0503020204020204" pitchFamily="34" charset="-122"/>
                <a:ea typeface="微软雅黑" panose="020B0503020204020204" pitchFamily="34" charset="-122"/>
                <a:sym typeface="+mn-ea"/>
              </a:rPr>
              <a:t>架构，保证各层模块高内聚</a:t>
            </a:r>
            <a:r>
              <a:rPr kumimoji="1" lang="en-US" altLang="zh-CN" sz="2000" dirty="0">
                <a:latin typeface="微软雅黑" panose="020B0503020204020204" pitchFamily="34" charset="-122"/>
                <a:ea typeface="微软雅黑" panose="020B0503020204020204" pitchFamily="34" charset="-122"/>
                <a:sym typeface="+mn-ea"/>
              </a:rPr>
              <a:t>&amp;</a:t>
            </a:r>
            <a:r>
              <a:rPr kumimoji="1" lang="zh-CN" altLang="en-US" sz="2000" dirty="0">
                <a:latin typeface="微软雅黑" panose="020B0503020204020204" pitchFamily="34" charset="-122"/>
                <a:ea typeface="微软雅黑" panose="020B0503020204020204" pitchFamily="34" charset="-122"/>
                <a:sym typeface="+mn-ea"/>
              </a:rPr>
              <a:t>低耦合，且易于模块的系统优化</a:t>
            </a:r>
            <a:endParaRPr kumimoji="1" lang="zh-CN" altLang="en-US" sz="2000" dirty="0">
              <a:latin typeface="微软雅黑" panose="020B0503020204020204" pitchFamily="34" charset="-122"/>
              <a:ea typeface="微软雅黑" panose="020B0503020204020204" pitchFamily="34" charset="-122"/>
              <a:sym typeface="+mn-ea"/>
            </a:endParaRPr>
          </a:p>
          <a:p>
            <a:endParaRPr kumimoji="1" lang="zh-CN" altLang="en-US" sz="2000" dirty="0">
              <a:latin typeface="微软雅黑" panose="020B0503020204020204" pitchFamily="34" charset="-122"/>
              <a:ea typeface="微软雅黑" panose="020B0503020204020204" pitchFamily="34" charset="-122"/>
            </a:endParaRPr>
          </a:p>
          <a:p>
            <a:r>
              <a:rPr kumimoji="1" lang="en-US" altLang="zh-CN" sz="2000" dirty="0">
                <a:latin typeface="微软雅黑" panose="020B0503020204020204" pitchFamily="34" charset="-122"/>
                <a:ea typeface="微软雅黑" panose="020B0503020204020204" pitchFamily="34" charset="-122"/>
                <a:sym typeface="+mn-ea"/>
              </a:rPr>
              <a:t>2.</a:t>
            </a:r>
            <a:r>
              <a:rPr kumimoji="1" lang="zh-CN" altLang="en-US" sz="2000" dirty="0">
                <a:latin typeface="微软雅黑" panose="020B0503020204020204" pitchFamily="34" charset="-122"/>
                <a:ea typeface="微软雅黑" panose="020B0503020204020204" pitchFamily="34" charset="-122"/>
                <a:sym typeface="+mn-ea"/>
              </a:rPr>
              <a:t>辅助服务：加入</a:t>
            </a:r>
            <a:r>
              <a:rPr kumimoji="1" lang="zh-CN" altLang="en-US" sz="2000" b="1" dirty="0">
                <a:solidFill>
                  <a:srgbClr val="00B050"/>
                </a:solidFill>
                <a:latin typeface="微软雅黑" panose="020B0503020204020204" pitchFamily="34" charset="-122"/>
                <a:ea typeface="微软雅黑" panose="020B0503020204020204" pitchFamily="34" charset="-122"/>
                <a:sym typeface="+mn-ea"/>
              </a:rPr>
              <a:t>正排、倒排索引</a:t>
            </a:r>
            <a:r>
              <a:rPr kumimoji="1" lang="zh-CN" altLang="en-US" sz="2000" dirty="0">
                <a:latin typeface="微软雅黑" panose="020B0503020204020204" pitchFamily="34" charset="-122"/>
                <a:ea typeface="微软雅黑" panose="020B0503020204020204" pitchFamily="34" charset="-122"/>
                <a:sym typeface="+mn-ea"/>
              </a:rPr>
              <a:t>，打造满足垂类用户信息检索需求的</a:t>
            </a:r>
            <a:r>
              <a:rPr kumimoji="1" lang="zh-CN" altLang="en-US" sz="2000" b="1" dirty="0">
                <a:solidFill>
                  <a:srgbClr val="00B050"/>
                </a:solidFill>
                <a:latin typeface="微软雅黑" panose="020B0503020204020204" pitchFamily="34" charset="-122"/>
                <a:ea typeface="微软雅黑" panose="020B0503020204020204" pitchFamily="34" charset="-122"/>
                <a:sym typeface="+mn-ea"/>
              </a:rPr>
              <a:t>高时效性</a:t>
            </a:r>
            <a:r>
              <a:rPr kumimoji="1" lang="zh-CN" altLang="en-US" sz="2000" dirty="0">
                <a:latin typeface="微软雅黑" panose="020B0503020204020204" pitchFamily="34" charset="-122"/>
                <a:ea typeface="微软雅黑" panose="020B0503020204020204" pitchFamily="34" charset="-122"/>
                <a:sym typeface="+mn-ea"/>
              </a:rPr>
              <a:t>问答系统</a:t>
            </a:r>
            <a:endParaRPr kumimoji="1" lang="zh-CN" altLang="en-US" sz="2000" dirty="0">
              <a:latin typeface="微软雅黑" panose="020B0503020204020204" pitchFamily="34" charset="-122"/>
              <a:ea typeface="微软雅黑" panose="020B0503020204020204" pitchFamily="34" charset="-122"/>
            </a:endParaRPr>
          </a:p>
          <a:p>
            <a:endParaRPr lang="zh-CN" altLang="en-US" sz="2000"/>
          </a:p>
          <a:p>
            <a:endParaRPr lang="zh-CN" altLang="en-US" sz="2000"/>
          </a:p>
          <a:p>
            <a:r>
              <a:rPr lang="zh-CN" sz="2000" b="1">
                <a:solidFill>
                  <a:srgbClr val="FF0000"/>
                </a:solidFill>
                <a:sym typeface="+mn-ea"/>
              </a:rPr>
              <a:t>算法架构设计图如图：</a:t>
            </a:r>
            <a:endParaRPr lang="zh-CN" sz="2000"/>
          </a:p>
        </p:txBody>
      </p:sp>
      <p:pic>
        <p:nvPicPr>
          <p:cNvPr id="3" name="图片 -2147482610" descr="第四章 算法架构图"/>
          <p:cNvPicPr>
            <a:picLocks noChangeAspect="1"/>
          </p:cNvPicPr>
          <p:nvPr/>
        </p:nvPicPr>
        <p:blipFill>
          <a:blip r:embed="rId2"/>
          <a:stretch>
            <a:fillRect/>
          </a:stretch>
        </p:blipFill>
        <p:spPr>
          <a:xfrm>
            <a:off x="5788025" y="1067435"/>
            <a:ext cx="5644515" cy="4942205"/>
          </a:xfrm>
          <a:prstGeom prst="rect">
            <a:avLst/>
          </a:prstGeom>
          <a:noFill/>
          <a:ln w="9525">
            <a:noFill/>
          </a:ln>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三、课题分析与设计：详细设计之算法设计</a:t>
            </a:r>
            <a:endParaRPr lang="en-US" altLang="zh-CN">
              <a:solidFill>
                <a:schemeClr val="tx1"/>
              </a:solidFill>
              <a:latin typeface="Arial" panose="020B0604020202020204" pitchFamily="34" charset="0"/>
            </a:endParaRPr>
          </a:p>
        </p:txBody>
      </p:sp>
      <p:sp>
        <p:nvSpPr>
          <p:cNvPr id="2" name="文本框 1"/>
          <p:cNvSpPr txBox="1"/>
          <p:nvPr/>
        </p:nvSpPr>
        <p:spPr>
          <a:xfrm>
            <a:off x="529590" y="1040765"/>
            <a:ext cx="5235575" cy="5015865"/>
          </a:xfrm>
          <a:prstGeom prst="rect">
            <a:avLst/>
          </a:prstGeom>
          <a:noFill/>
        </p:spPr>
        <p:txBody>
          <a:bodyPr wrap="square" rtlCol="0">
            <a:spAutoFit/>
          </a:bodyPr>
          <a:p>
            <a:r>
              <a:rPr lang="zh-CN" altLang="en-US" sz="2000" b="1">
                <a:sym typeface="+mn-ea"/>
              </a:rPr>
              <a:t>召回算法详细设计：</a:t>
            </a:r>
            <a:endParaRPr lang="zh-CN" altLang="en-US" sz="2000" b="1">
              <a:sym typeface="+mn-ea"/>
            </a:endParaRPr>
          </a:p>
          <a:p>
            <a:endParaRPr lang="zh-CN" altLang="en-US" sz="2000" b="1"/>
          </a:p>
          <a:p>
            <a:r>
              <a:rPr kumimoji="1" sz="2000" b="1" dirty="0">
                <a:latin typeface="微软雅黑" panose="020B0503020204020204" pitchFamily="34" charset="-122"/>
                <a:ea typeface="微软雅黑" panose="020B0503020204020204" pitchFamily="34" charset="-122"/>
                <a:sym typeface="+mn-ea"/>
              </a:rPr>
              <a:t>目</a:t>
            </a:r>
            <a:r>
              <a:rPr kumimoji="1" lang="zh-CN" sz="2000" b="1" dirty="0">
                <a:latin typeface="微软雅黑" panose="020B0503020204020204" pitchFamily="34" charset="-122"/>
                <a:ea typeface="微软雅黑" panose="020B0503020204020204" pitchFamily="34" charset="-122"/>
                <a:sym typeface="+mn-ea"/>
              </a:rPr>
              <a:t>标：</a:t>
            </a:r>
            <a:r>
              <a:rPr kumimoji="1" sz="2000" dirty="0">
                <a:latin typeface="微软雅黑" panose="020B0503020204020204" pitchFamily="34" charset="-122"/>
                <a:ea typeface="微软雅黑" panose="020B0503020204020204" pitchFamily="34" charset="-122"/>
                <a:sym typeface="+mn-ea"/>
              </a:rPr>
              <a:t>基于BM25算法从大量的候选文本中</a:t>
            </a:r>
            <a:r>
              <a:rPr kumimoji="1" lang="zh-CN" sz="2000" dirty="0">
                <a:latin typeface="微软雅黑" panose="020B0503020204020204" pitchFamily="34" charset="-122"/>
                <a:ea typeface="微软雅黑" panose="020B0503020204020204" pitchFamily="34" charset="-122"/>
                <a:sym typeface="+mn-ea"/>
              </a:rPr>
              <a:t>，根据字面信息</a:t>
            </a:r>
            <a:r>
              <a:rPr kumimoji="1" sz="2000" dirty="0">
                <a:latin typeface="微软雅黑" panose="020B0503020204020204" pitchFamily="34" charset="-122"/>
                <a:ea typeface="微软雅黑" panose="020B0503020204020204" pitchFamily="34" charset="-122"/>
                <a:sym typeface="+mn-ea"/>
              </a:rPr>
              <a:t>筛选出可能相似的候选</a:t>
            </a:r>
            <a:r>
              <a:rPr kumimoji="1" lang="zh-CN" sz="2000" dirty="0">
                <a:latin typeface="微软雅黑" panose="020B0503020204020204" pitchFamily="34" charset="-122"/>
                <a:ea typeface="微软雅黑" panose="020B0503020204020204" pitchFamily="34" charset="-122"/>
                <a:sym typeface="+mn-ea"/>
              </a:rPr>
              <a:t>集合</a:t>
            </a:r>
            <a:r>
              <a:rPr kumimoji="1" lang="zh-CN" sz="2000" dirty="0">
                <a:latin typeface="微软雅黑" panose="020B0503020204020204" pitchFamily="34" charset="-122"/>
                <a:ea typeface="微软雅黑" panose="020B0503020204020204" pitchFamily="34" charset="-122"/>
                <a:sym typeface="+mn-ea"/>
              </a:rPr>
              <a:t>。</a:t>
            </a:r>
            <a:endParaRPr kumimoji="1" lang="zh-CN" sz="2000" dirty="0">
              <a:latin typeface="微软雅黑" panose="020B0503020204020204" pitchFamily="34" charset="-122"/>
              <a:ea typeface="微软雅黑" panose="020B0503020204020204" pitchFamily="34" charset="-122"/>
              <a:sym typeface="+mn-ea"/>
            </a:endParaRPr>
          </a:p>
          <a:p>
            <a:endParaRPr kumimoji="1" lang="zh-CN" sz="2000" dirty="0">
              <a:latin typeface="微软雅黑" panose="020B0503020204020204" pitchFamily="34" charset="-122"/>
              <a:ea typeface="微软雅黑" panose="020B0503020204020204" pitchFamily="34" charset="-122"/>
              <a:sym typeface="+mn-ea"/>
            </a:endParaRPr>
          </a:p>
          <a:p>
            <a:r>
              <a:rPr kumimoji="1" lang="zh-CN" sz="2000" b="1" dirty="0">
                <a:latin typeface="微软雅黑" panose="020B0503020204020204" pitchFamily="34" charset="-122"/>
                <a:ea typeface="微软雅黑" panose="020B0503020204020204" pitchFamily="34" charset="-122"/>
                <a:sym typeface="+mn-ea"/>
              </a:rPr>
              <a:t>步骤：</a:t>
            </a:r>
            <a:endParaRPr kumimoji="1" lang="zh-CN" sz="2000" b="1" dirty="0">
              <a:latin typeface="微软雅黑" panose="020B0503020204020204" pitchFamily="34" charset="-122"/>
              <a:ea typeface="微软雅黑" panose="020B0503020204020204" pitchFamily="34" charset="-122"/>
              <a:sym typeface="+mn-ea"/>
            </a:endParaRPr>
          </a:p>
          <a:p>
            <a:r>
              <a:rPr kumimoji="1" lang="en-US" altLang="zh-CN" sz="2000" b="1" dirty="0">
                <a:latin typeface="微软雅黑" panose="020B0503020204020204" pitchFamily="34" charset="-122"/>
                <a:ea typeface="微软雅黑" panose="020B0503020204020204" pitchFamily="34" charset="-122"/>
                <a:sym typeface="+mn-ea"/>
              </a:rPr>
              <a:t>(1)</a:t>
            </a:r>
            <a:r>
              <a:rPr kumimoji="1" lang="zh-CN" sz="2000" b="1" dirty="0">
                <a:latin typeface="微软雅黑" panose="020B0503020204020204" pitchFamily="34" charset="-122"/>
                <a:ea typeface="微软雅黑" panose="020B0503020204020204" pitchFamily="34" charset="-122"/>
                <a:sym typeface="+mn-ea"/>
              </a:rPr>
              <a:t>问句分析：</a:t>
            </a:r>
            <a:r>
              <a:rPr kumimoji="1" lang="zh-CN" sz="2000" dirty="0">
                <a:latin typeface="微软雅黑" panose="020B0503020204020204" pitchFamily="34" charset="-122"/>
                <a:ea typeface="微软雅黑" panose="020B0503020204020204" pitchFamily="34" charset="-122"/>
                <a:sym typeface="+mn-ea"/>
              </a:rPr>
              <a:t>使用分词工具对输入进行分词，接着得到去停用词后的输入文本</a:t>
            </a:r>
            <a:r>
              <a:rPr kumimoji="1" lang="en-US" altLang="zh-CN" sz="2000" dirty="0">
                <a:latin typeface="微软雅黑" panose="020B0503020204020204" pitchFamily="34" charset="-122"/>
                <a:ea typeface="微软雅黑" panose="020B0503020204020204" pitchFamily="34" charset="-122"/>
                <a:sym typeface="+mn-ea"/>
              </a:rPr>
              <a:t>BM25</a:t>
            </a:r>
            <a:r>
              <a:rPr kumimoji="1" lang="zh-CN" altLang="en-US" sz="2000" dirty="0">
                <a:latin typeface="微软雅黑" panose="020B0503020204020204" pitchFamily="34" charset="-122"/>
                <a:ea typeface="微软雅黑" panose="020B0503020204020204" pitchFamily="34" charset="-122"/>
                <a:sym typeface="+mn-ea"/>
              </a:rPr>
              <a:t>向量。</a:t>
            </a:r>
            <a:endParaRPr kumimoji="1" lang="zh-CN" altLang="en-US" sz="2000" dirty="0">
              <a:latin typeface="微软雅黑" panose="020B0503020204020204" pitchFamily="34" charset="-122"/>
              <a:ea typeface="微软雅黑" panose="020B0503020204020204" pitchFamily="34" charset="-122"/>
              <a:sym typeface="+mn-ea"/>
            </a:endParaRPr>
          </a:p>
          <a:p>
            <a:endParaRPr kumimoji="1" lang="zh-CN" sz="2000" dirty="0">
              <a:latin typeface="微软雅黑" panose="020B0503020204020204" pitchFamily="34" charset="-122"/>
              <a:ea typeface="微软雅黑" panose="020B0503020204020204" pitchFamily="34" charset="-122"/>
              <a:sym typeface="+mn-ea"/>
            </a:endParaRPr>
          </a:p>
          <a:p>
            <a:r>
              <a:rPr kumimoji="1" lang="en-US" altLang="zh-CN" sz="2000" b="1" dirty="0">
                <a:latin typeface="微软雅黑" panose="020B0503020204020204" pitchFamily="34" charset="-122"/>
                <a:ea typeface="微软雅黑" panose="020B0503020204020204" pitchFamily="34" charset="-122"/>
                <a:sym typeface="+mn-ea"/>
              </a:rPr>
              <a:t>(2)索引召回</a:t>
            </a:r>
            <a:r>
              <a:rPr kumimoji="1" lang="zh-CN" altLang="en-US" sz="2000" b="1" dirty="0">
                <a:latin typeface="微软雅黑" panose="020B0503020204020204" pitchFamily="34" charset="-122"/>
                <a:ea typeface="微软雅黑" panose="020B0503020204020204" pitchFamily="34" charset="-122"/>
                <a:sym typeface="+mn-ea"/>
              </a:rPr>
              <a:t>：</a:t>
            </a:r>
            <a:r>
              <a:rPr kumimoji="1" lang="zh-CN" altLang="en-US" sz="2000" dirty="0">
                <a:latin typeface="微软雅黑" panose="020B0503020204020204" pitchFamily="34" charset="-122"/>
                <a:ea typeface="微软雅黑" panose="020B0503020204020204" pitchFamily="34" charset="-122"/>
                <a:sym typeface="+mn-ea"/>
              </a:rPr>
              <a:t>遍历每个的token在倒排索引结构的位置，得到候选以及其</a:t>
            </a:r>
            <a:r>
              <a:rPr kumimoji="1" lang="en-US" altLang="zh-CN" sz="2000" dirty="0">
                <a:latin typeface="微软雅黑" panose="020B0503020204020204" pitchFamily="34" charset="-122"/>
                <a:ea typeface="微软雅黑" panose="020B0503020204020204" pitchFamily="34" charset="-122"/>
                <a:sym typeface="+mn-ea"/>
              </a:rPr>
              <a:t>BM25</a:t>
            </a:r>
            <a:r>
              <a:rPr kumimoji="1" lang="zh-CN" altLang="en-US" sz="2000" dirty="0">
                <a:latin typeface="微软雅黑" panose="020B0503020204020204" pitchFamily="34" charset="-122"/>
                <a:ea typeface="微软雅黑" panose="020B0503020204020204" pitchFamily="34" charset="-122"/>
                <a:sym typeface="+mn-ea"/>
              </a:rPr>
              <a:t>向量</a:t>
            </a:r>
            <a:r>
              <a:rPr kumimoji="1" lang="zh-CN" altLang="en-US" sz="2000" dirty="0">
                <a:latin typeface="微软雅黑" panose="020B0503020204020204" pitchFamily="34" charset="-122"/>
                <a:ea typeface="微软雅黑" panose="020B0503020204020204" pitchFamily="34" charset="-122"/>
                <a:sym typeface="+mn-ea"/>
              </a:rPr>
              <a:t>。</a:t>
            </a:r>
            <a:endParaRPr kumimoji="1" lang="zh-CN" altLang="en-US" sz="2000" dirty="0">
              <a:latin typeface="微软雅黑" panose="020B0503020204020204" pitchFamily="34" charset="-122"/>
              <a:ea typeface="微软雅黑" panose="020B0503020204020204" pitchFamily="34" charset="-122"/>
              <a:sym typeface="+mn-ea"/>
            </a:endParaRPr>
          </a:p>
          <a:p>
            <a:br>
              <a:rPr kumimoji="1" lang="en-US" altLang="zh-CN" sz="2000" dirty="0">
                <a:latin typeface="微软雅黑" panose="020B0503020204020204" pitchFamily="34" charset="-122"/>
                <a:ea typeface="微软雅黑" panose="020B0503020204020204" pitchFamily="34" charset="-122"/>
                <a:sym typeface="+mn-ea"/>
              </a:rPr>
            </a:br>
            <a:r>
              <a:rPr kumimoji="1" lang="en-US" altLang="zh-CN" sz="2000" b="1" dirty="0">
                <a:latin typeface="微软雅黑" panose="020B0503020204020204" pitchFamily="34" charset="-122"/>
                <a:ea typeface="微软雅黑" panose="020B0503020204020204" pitchFamily="34" charset="-122"/>
                <a:sym typeface="+mn-ea"/>
              </a:rPr>
              <a:t>(3)灵活排序</a:t>
            </a:r>
            <a:r>
              <a:rPr kumimoji="1" lang="zh-CN" altLang="en-US" sz="2000" b="1" dirty="0">
                <a:latin typeface="微软雅黑" panose="020B0503020204020204" pitchFamily="34" charset="-122"/>
                <a:ea typeface="微软雅黑" panose="020B0503020204020204" pitchFamily="34" charset="-122"/>
                <a:sym typeface="+mn-ea"/>
              </a:rPr>
              <a:t>：</a:t>
            </a:r>
            <a:r>
              <a:rPr kumimoji="1" lang="zh-CN" altLang="en-US" sz="2000" dirty="0">
                <a:latin typeface="微软雅黑" panose="020B0503020204020204" pitchFamily="34" charset="-122"/>
                <a:ea typeface="微软雅黑" panose="020B0503020204020204" pitchFamily="34" charset="-122"/>
                <a:sym typeface="+mn-ea"/>
              </a:rPr>
              <a:t>采用小根堆的数据结构，维护前一千个得分最高的候选文本</a:t>
            </a:r>
            <a:endParaRPr kumimoji="1" lang="zh-CN" altLang="en-US" sz="2000" dirty="0">
              <a:latin typeface="微软雅黑" panose="020B0503020204020204" pitchFamily="34" charset="-122"/>
              <a:ea typeface="微软雅黑" panose="020B0503020204020204" pitchFamily="34" charset="-122"/>
              <a:sym typeface="+mn-ea"/>
            </a:endParaRPr>
          </a:p>
          <a:p>
            <a:endParaRPr kumimoji="1" lang="zh-CN" altLang="en-US" sz="2000" dirty="0">
              <a:latin typeface="微软雅黑" panose="020B0503020204020204" pitchFamily="34" charset="-122"/>
              <a:ea typeface="微软雅黑" panose="020B0503020204020204" pitchFamily="34" charset="-122"/>
              <a:sym typeface="+mn-ea"/>
            </a:endParaRPr>
          </a:p>
          <a:p>
            <a:r>
              <a:rPr kumimoji="1" lang="zh-CN" altLang="en-US" sz="2000" b="1" dirty="0">
                <a:solidFill>
                  <a:srgbClr val="FF0000"/>
                </a:solidFill>
                <a:latin typeface="微软雅黑" panose="020B0503020204020204" pitchFamily="34" charset="-122"/>
                <a:ea typeface="微软雅黑" panose="020B0503020204020204" pitchFamily="34" charset="-122"/>
                <a:sym typeface="+mn-ea"/>
              </a:rPr>
              <a:t>算法公式如图所示：</a:t>
            </a:r>
            <a:endParaRPr kumimoji="1" lang="zh-CN" altLang="en-US" sz="2000" b="1" dirty="0">
              <a:solidFill>
                <a:srgbClr val="FF0000"/>
              </a:solidFill>
              <a:latin typeface="微软雅黑" panose="020B0503020204020204" pitchFamily="34" charset="-122"/>
              <a:ea typeface="微软雅黑" panose="020B0503020204020204" pitchFamily="34" charset="-122"/>
              <a:sym typeface="+mn-ea"/>
            </a:endParaRPr>
          </a:p>
        </p:txBody>
      </p:sp>
      <p:pic>
        <p:nvPicPr>
          <p:cNvPr id="3" name="图片 -2147482624" descr="第二章 BM25公式1"/>
          <p:cNvPicPr>
            <a:picLocks noChangeAspect="1"/>
          </p:cNvPicPr>
          <p:nvPr/>
        </p:nvPicPr>
        <p:blipFill>
          <a:blip r:embed="rId2"/>
          <a:stretch>
            <a:fillRect/>
          </a:stretch>
        </p:blipFill>
        <p:spPr>
          <a:xfrm>
            <a:off x="5765800" y="1583055"/>
            <a:ext cx="6145530" cy="1146810"/>
          </a:xfrm>
          <a:prstGeom prst="rect">
            <a:avLst/>
          </a:prstGeom>
          <a:noFill/>
          <a:ln w="9525">
            <a:noFill/>
          </a:ln>
        </p:spPr>
      </p:pic>
      <p:pic>
        <p:nvPicPr>
          <p:cNvPr id="4" name="图片 -2147482623" descr="第二章 BM25公式2"/>
          <p:cNvPicPr>
            <a:picLocks noChangeAspect="1"/>
          </p:cNvPicPr>
          <p:nvPr/>
        </p:nvPicPr>
        <p:blipFill>
          <a:blip r:embed="rId3"/>
          <a:stretch>
            <a:fillRect/>
          </a:stretch>
        </p:blipFill>
        <p:spPr>
          <a:xfrm>
            <a:off x="6131560" y="3486150"/>
            <a:ext cx="5414645" cy="1073150"/>
          </a:xfrm>
          <a:prstGeom prst="rect">
            <a:avLst/>
          </a:prstGeom>
          <a:noFill/>
          <a:ln w="9525">
            <a:noFill/>
          </a:ln>
        </p:spPr>
      </p:pic>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三、课题分析与设计：详细设计之算法设计</a:t>
            </a:r>
            <a:endParaRPr lang="en-US" altLang="zh-CN">
              <a:solidFill>
                <a:schemeClr val="tx1"/>
              </a:solidFill>
              <a:latin typeface="Arial" panose="020B0604020202020204" pitchFamily="34" charset="0"/>
            </a:endParaRPr>
          </a:p>
        </p:txBody>
      </p:sp>
      <p:sp>
        <p:nvSpPr>
          <p:cNvPr id="2" name="文本框 1"/>
          <p:cNvSpPr txBox="1"/>
          <p:nvPr/>
        </p:nvSpPr>
        <p:spPr>
          <a:xfrm>
            <a:off x="669925" y="1075055"/>
            <a:ext cx="5038090" cy="4707890"/>
          </a:xfrm>
          <a:prstGeom prst="rect">
            <a:avLst/>
          </a:prstGeom>
          <a:noFill/>
        </p:spPr>
        <p:txBody>
          <a:bodyPr wrap="square" rtlCol="0">
            <a:spAutoFit/>
          </a:bodyPr>
          <a:p>
            <a:r>
              <a:rPr lang="zh-CN" altLang="en-US" sz="2000" b="1">
                <a:sym typeface="+mn-ea"/>
              </a:rPr>
              <a:t>排序算法详细设计：</a:t>
            </a:r>
            <a:endParaRPr lang="zh-CN" altLang="en-US" sz="2000" b="1">
              <a:sym typeface="+mn-ea"/>
            </a:endParaRPr>
          </a:p>
          <a:p>
            <a:endParaRPr lang="zh-CN" altLang="en-US" sz="2000" b="1"/>
          </a:p>
          <a:p>
            <a:r>
              <a:rPr kumimoji="1" sz="2000" b="1" dirty="0">
                <a:latin typeface="微软雅黑" panose="020B0503020204020204" pitchFamily="34" charset="-122"/>
                <a:ea typeface="微软雅黑" panose="020B0503020204020204" pitchFamily="34" charset="-122"/>
                <a:sym typeface="+mn-ea"/>
              </a:rPr>
              <a:t>目</a:t>
            </a:r>
            <a:r>
              <a:rPr kumimoji="1" lang="zh-CN" sz="2000" b="1" dirty="0">
                <a:latin typeface="微软雅黑" panose="020B0503020204020204" pitchFamily="34" charset="-122"/>
                <a:ea typeface="微软雅黑" panose="020B0503020204020204" pitchFamily="34" charset="-122"/>
                <a:sym typeface="+mn-ea"/>
              </a:rPr>
              <a:t>标：</a:t>
            </a:r>
            <a:r>
              <a:rPr kumimoji="1" sz="2000" dirty="0">
                <a:latin typeface="微软雅黑" panose="020B0503020204020204" pitchFamily="34" charset="-122"/>
                <a:ea typeface="微软雅黑" panose="020B0503020204020204" pitchFamily="34" charset="-122"/>
                <a:sym typeface="+mn-ea"/>
              </a:rPr>
              <a:t>从少量的候选文本中筛选出最可能</a:t>
            </a:r>
            <a:r>
              <a:rPr kumimoji="1" lang="zh-CN" sz="2000" dirty="0">
                <a:latin typeface="微软雅黑" panose="020B0503020204020204" pitchFamily="34" charset="-122"/>
                <a:ea typeface="微软雅黑" panose="020B0503020204020204" pitchFamily="34" charset="-122"/>
                <a:sym typeface="+mn-ea"/>
              </a:rPr>
              <a:t>语义</a:t>
            </a:r>
            <a:r>
              <a:rPr kumimoji="1" sz="2000" dirty="0">
                <a:latin typeface="微软雅黑" panose="020B0503020204020204" pitchFamily="34" charset="-122"/>
                <a:ea typeface="微软雅黑" panose="020B0503020204020204" pitchFamily="34" charset="-122"/>
                <a:sym typeface="+mn-ea"/>
              </a:rPr>
              <a:t>相似的候选文本</a:t>
            </a:r>
            <a:r>
              <a:rPr kumimoji="1" lang="zh-CN" sz="2000" dirty="0">
                <a:latin typeface="微软雅黑" panose="020B0503020204020204" pitchFamily="34" charset="-122"/>
                <a:ea typeface="微软雅黑" panose="020B0503020204020204" pitchFamily="34" charset="-122"/>
                <a:sym typeface="+mn-ea"/>
              </a:rPr>
              <a:t>。</a:t>
            </a:r>
            <a:endParaRPr kumimoji="1" lang="zh-CN" sz="2000" dirty="0">
              <a:latin typeface="微软雅黑" panose="020B0503020204020204" pitchFamily="34" charset="-122"/>
              <a:ea typeface="微软雅黑" panose="020B0503020204020204" pitchFamily="34" charset="-122"/>
              <a:sym typeface="+mn-ea"/>
            </a:endParaRPr>
          </a:p>
          <a:p>
            <a:endParaRPr kumimoji="1" lang="zh-CN" sz="2000" dirty="0">
              <a:latin typeface="微软雅黑" panose="020B0503020204020204" pitchFamily="34" charset="-122"/>
              <a:ea typeface="微软雅黑" panose="020B0503020204020204" pitchFamily="34" charset="-122"/>
              <a:sym typeface="+mn-ea"/>
            </a:endParaRPr>
          </a:p>
          <a:p>
            <a:r>
              <a:rPr kumimoji="1" lang="zh-CN" sz="2000" b="1" dirty="0">
                <a:latin typeface="微软雅黑" panose="020B0503020204020204" pitchFamily="34" charset="-122"/>
                <a:ea typeface="微软雅黑" panose="020B0503020204020204" pitchFamily="34" charset="-122"/>
                <a:sym typeface="+mn-ea"/>
              </a:rPr>
              <a:t>模型训练：</a:t>
            </a:r>
            <a:endParaRPr kumimoji="1" lang="zh-CN" sz="2000" b="1" dirty="0">
              <a:latin typeface="微软雅黑" panose="020B0503020204020204" pitchFamily="34" charset="-122"/>
              <a:ea typeface="微软雅黑" panose="020B0503020204020204" pitchFamily="34" charset="-122"/>
              <a:sym typeface="+mn-ea"/>
            </a:endParaRPr>
          </a:p>
          <a:p>
            <a:r>
              <a:rPr lang="zh-CN" sz="2000"/>
              <a:t>整体采用的是端到端（End-to-end）的训练方式。</a:t>
            </a:r>
            <a:endParaRPr lang="zh-CN" sz="2000"/>
          </a:p>
          <a:p>
            <a:r>
              <a:rPr lang="zh-CN" sz="2000"/>
              <a:t>模型的输入是医疗问句文本，接着再通过可微调的BERT预训练模型将文本字符串映射成句子表示向量；损失层利用的Triplet Loss进行损失目标定义，让模型在已有的医疗语料数据分布上，朝着课题目标进行拟合。</a:t>
            </a:r>
            <a:endParaRPr lang="zh-CN" sz="2000"/>
          </a:p>
          <a:p>
            <a:endParaRPr lang="zh-CN" sz="2000"/>
          </a:p>
          <a:p>
            <a:r>
              <a:rPr lang="zh-CN" sz="2000" b="1">
                <a:solidFill>
                  <a:srgbClr val="FF0000"/>
                </a:solidFill>
              </a:rPr>
              <a:t>模型训练架构图如图所示：</a:t>
            </a:r>
            <a:endParaRPr lang="zh-CN" sz="2000" b="1">
              <a:solidFill>
                <a:srgbClr val="FF0000"/>
              </a:solidFill>
            </a:endParaRPr>
          </a:p>
        </p:txBody>
      </p:sp>
      <p:pic>
        <p:nvPicPr>
          <p:cNvPr id="3" name="图片 -2147482609" descr="第四章 算法训练架构图"/>
          <p:cNvPicPr>
            <a:picLocks noChangeAspect="1"/>
          </p:cNvPicPr>
          <p:nvPr/>
        </p:nvPicPr>
        <p:blipFill>
          <a:blip r:embed="rId2"/>
          <a:stretch>
            <a:fillRect/>
          </a:stretch>
        </p:blipFill>
        <p:spPr>
          <a:xfrm>
            <a:off x="6002655" y="1075055"/>
            <a:ext cx="5837555" cy="4208780"/>
          </a:xfrm>
          <a:prstGeom prst="rect">
            <a:avLst/>
          </a:prstGeom>
          <a:noFill/>
          <a:ln w="9525">
            <a:noFill/>
          </a:ln>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三、课题分析与设计：详细设计之算法设计</a:t>
            </a:r>
            <a:endParaRPr lang="en-US" altLang="zh-CN">
              <a:solidFill>
                <a:schemeClr val="tx1"/>
              </a:solidFill>
              <a:latin typeface="Arial" panose="020B0604020202020204" pitchFamily="34" charset="0"/>
            </a:endParaRPr>
          </a:p>
        </p:txBody>
      </p:sp>
      <p:sp>
        <p:nvSpPr>
          <p:cNvPr id="2" name="文本框 1"/>
          <p:cNvSpPr txBox="1"/>
          <p:nvPr/>
        </p:nvSpPr>
        <p:spPr>
          <a:xfrm>
            <a:off x="669925" y="1075055"/>
            <a:ext cx="5038090" cy="4707890"/>
          </a:xfrm>
          <a:prstGeom prst="rect">
            <a:avLst/>
          </a:prstGeom>
          <a:noFill/>
        </p:spPr>
        <p:txBody>
          <a:bodyPr wrap="square" rtlCol="0">
            <a:spAutoFit/>
          </a:bodyPr>
          <a:p>
            <a:r>
              <a:rPr lang="zh-CN" altLang="en-US" sz="2000" b="1">
                <a:sym typeface="+mn-ea"/>
              </a:rPr>
              <a:t>排序算法详细设计：</a:t>
            </a:r>
            <a:endParaRPr lang="zh-CN" altLang="en-US" sz="2000" b="1">
              <a:sym typeface="+mn-ea"/>
            </a:endParaRPr>
          </a:p>
          <a:p>
            <a:endParaRPr lang="zh-CN" altLang="en-US" sz="2000" b="1"/>
          </a:p>
          <a:p>
            <a:r>
              <a:rPr kumimoji="1" sz="2000" b="1" dirty="0">
                <a:latin typeface="微软雅黑" panose="020B0503020204020204" pitchFamily="34" charset="-122"/>
                <a:ea typeface="微软雅黑" panose="020B0503020204020204" pitchFamily="34" charset="-122"/>
                <a:sym typeface="+mn-ea"/>
              </a:rPr>
              <a:t>目</a:t>
            </a:r>
            <a:r>
              <a:rPr kumimoji="1" lang="zh-CN" sz="2000" b="1" dirty="0">
                <a:latin typeface="微软雅黑" panose="020B0503020204020204" pitchFamily="34" charset="-122"/>
                <a:ea typeface="微软雅黑" panose="020B0503020204020204" pitchFamily="34" charset="-122"/>
                <a:sym typeface="+mn-ea"/>
              </a:rPr>
              <a:t>标：</a:t>
            </a:r>
            <a:r>
              <a:rPr kumimoji="1" sz="2000" dirty="0">
                <a:latin typeface="微软雅黑" panose="020B0503020204020204" pitchFamily="34" charset="-122"/>
                <a:ea typeface="微软雅黑" panose="020B0503020204020204" pitchFamily="34" charset="-122"/>
                <a:sym typeface="+mn-ea"/>
              </a:rPr>
              <a:t>从少量的候选文本中筛选出最可能</a:t>
            </a:r>
            <a:r>
              <a:rPr kumimoji="1" lang="zh-CN" sz="2000" dirty="0">
                <a:latin typeface="微软雅黑" panose="020B0503020204020204" pitchFamily="34" charset="-122"/>
                <a:ea typeface="微软雅黑" panose="020B0503020204020204" pitchFamily="34" charset="-122"/>
                <a:sym typeface="+mn-ea"/>
              </a:rPr>
              <a:t>语义</a:t>
            </a:r>
            <a:r>
              <a:rPr kumimoji="1" sz="2000" dirty="0">
                <a:latin typeface="微软雅黑" panose="020B0503020204020204" pitchFamily="34" charset="-122"/>
                <a:ea typeface="微软雅黑" panose="020B0503020204020204" pitchFamily="34" charset="-122"/>
                <a:sym typeface="+mn-ea"/>
              </a:rPr>
              <a:t>相似的候选文本</a:t>
            </a:r>
            <a:r>
              <a:rPr kumimoji="1" lang="zh-CN" sz="2000" dirty="0">
                <a:latin typeface="微软雅黑" panose="020B0503020204020204" pitchFamily="34" charset="-122"/>
                <a:ea typeface="微软雅黑" panose="020B0503020204020204" pitchFamily="34" charset="-122"/>
                <a:sym typeface="+mn-ea"/>
              </a:rPr>
              <a:t>。</a:t>
            </a:r>
            <a:endParaRPr kumimoji="1" lang="zh-CN" sz="2000" dirty="0">
              <a:latin typeface="微软雅黑" panose="020B0503020204020204" pitchFamily="34" charset="-122"/>
              <a:ea typeface="微软雅黑" panose="020B0503020204020204" pitchFamily="34" charset="-122"/>
              <a:sym typeface="+mn-ea"/>
            </a:endParaRPr>
          </a:p>
          <a:p>
            <a:endParaRPr kumimoji="1" lang="zh-CN" sz="2000" dirty="0">
              <a:latin typeface="微软雅黑" panose="020B0503020204020204" pitchFamily="34" charset="-122"/>
              <a:ea typeface="微软雅黑" panose="020B0503020204020204" pitchFamily="34" charset="-122"/>
              <a:sym typeface="+mn-ea"/>
            </a:endParaRPr>
          </a:p>
          <a:p>
            <a:r>
              <a:rPr kumimoji="1" lang="zh-CN" sz="2000" b="1" dirty="0">
                <a:latin typeface="微软雅黑" panose="020B0503020204020204" pitchFamily="34" charset="-122"/>
                <a:ea typeface="微软雅黑" panose="020B0503020204020204" pitchFamily="34" charset="-122"/>
                <a:sym typeface="+mn-ea"/>
              </a:rPr>
              <a:t>模型训练：</a:t>
            </a:r>
            <a:endParaRPr kumimoji="1" lang="zh-CN" sz="2000" b="1" dirty="0">
              <a:latin typeface="微软雅黑" panose="020B0503020204020204" pitchFamily="34" charset="-122"/>
              <a:ea typeface="微软雅黑" panose="020B0503020204020204" pitchFamily="34" charset="-122"/>
              <a:sym typeface="+mn-ea"/>
            </a:endParaRPr>
          </a:p>
          <a:p>
            <a:r>
              <a:rPr lang="zh-CN" sz="2000"/>
              <a:t>整体采用的是端到端（End-to-end）的训练方式。</a:t>
            </a:r>
            <a:endParaRPr lang="zh-CN" sz="2000"/>
          </a:p>
          <a:p>
            <a:r>
              <a:rPr lang="zh-CN" sz="2000"/>
              <a:t>模型的输入是医疗问句文本，接着再通过可微调的BERT预训练模型将文本字符串映射成句子表示向量；损失层利用的Triplet Loss进行损失目标定义，让模型在已有的医疗语料数据分布上，朝着课题目标进行拟合。</a:t>
            </a:r>
            <a:endParaRPr lang="zh-CN" sz="2000"/>
          </a:p>
          <a:p>
            <a:endParaRPr lang="zh-CN" sz="2000"/>
          </a:p>
          <a:p>
            <a:r>
              <a:rPr lang="zh-CN" sz="2000" b="1">
                <a:solidFill>
                  <a:srgbClr val="FF0000"/>
                </a:solidFill>
              </a:rPr>
              <a:t>损失函数如图所示：</a:t>
            </a:r>
            <a:endParaRPr lang="zh-CN" sz="2000" b="1">
              <a:solidFill>
                <a:srgbClr val="FF0000"/>
              </a:solidFill>
            </a:endParaRPr>
          </a:p>
        </p:txBody>
      </p:sp>
      <p:pic>
        <p:nvPicPr>
          <p:cNvPr id="3" name="图片 -2147482608" descr="第四章 Triplet loss公式"/>
          <p:cNvPicPr>
            <a:picLocks noChangeAspect="1"/>
          </p:cNvPicPr>
          <p:nvPr/>
        </p:nvPicPr>
        <p:blipFill>
          <a:blip r:embed="rId2"/>
          <a:stretch>
            <a:fillRect/>
          </a:stretch>
        </p:blipFill>
        <p:spPr>
          <a:xfrm>
            <a:off x="6518910" y="993775"/>
            <a:ext cx="5145405" cy="557530"/>
          </a:xfrm>
          <a:prstGeom prst="rect">
            <a:avLst/>
          </a:prstGeom>
          <a:noFill/>
          <a:ln w="9525">
            <a:noFill/>
          </a:ln>
        </p:spPr>
      </p:pic>
      <p:pic>
        <p:nvPicPr>
          <p:cNvPr id="4" name="图片 -2147482606" descr="第四章 margin区分样本图"/>
          <p:cNvPicPr>
            <a:picLocks noChangeAspect="1"/>
          </p:cNvPicPr>
          <p:nvPr/>
        </p:nvPicPr>
        <p:blipFill>
          <a:blip r:embed="rId3"/>
          <a:stretch>
            <a:fillRect/>
          </a:stretch>
        </p:blipFill>
        <p:spPr>
          <a:xfrm>
            <a:off x="6609715" y="1577975"/>
            <a:ext cx="4860925" cy="4123690"/>
          </a:xfrm>
          <a:prstGeom prst="rect">
            <a:avLst/>
          </a:prstGeom>
          <a:noFill/>
          <a:ln w="9525">
            <a:noFill/>
          </a:ln>
        </p:spPr>
      </p:pic>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三、课题分析与设计：详细设计之算法设计</a:t>
            </a:r>
            <a:endParaRPr lang="en-US" altLang="zh-CN">
              <a:solidFill>
                <a:schemeClr val="tx1"/>
              </a:solidFill>
              <a:latin typeface="Arial" panose="020B0604020202020204" pitchFamily="34" charset="0"/>
            </a:endParaRPr>
          </a:p>
        </p:txBody>
      </p:sp>
      <p:sp>
        <p:nvSpPr>
          <p:cNvPr id="2" name="文本框 1"/>
          <p:cNvSpPr txBox="1"/>
          <p:nvPr/>
        </p:nvSpPr>
        <p:spPr>
          <a:xfrm>
            <a:off x="601980" y="1066165"/>
            <a:ext cx="4676775" cy="5015865"/>
          </a:xfrm>
          <a:prstGeom prst="rect">
            <a:avLst/>
          </a:prstGeom>
          <a:noFill/>
        </p:spPr>
        <p:txBody>
          <a:bodyPr wrap="square" rtlCol="0">
            <a:spAutoFit/>
          </a:bodyPr>
          <a:p>
            <a:r>
              <a:rPr lang="zh-CN" altLang="en-US" sz="2000" b="1">
                <a:sym typeface="+mn-ea"/>
              </a:rPr>
              <a:t>算法实验评价与分析：</a:t>
            </a:r>
            <a:endParaRPr lang="zh-CN" altLang="en-US" sz="2000" b="1">
              <a:sym typeface="+mn-ea"/>
            </a:endParaRPr>
          </a:p>
          <a:p>
            <a:endParaRPr lang="zh-CN" altLang="en-US" sz="2000" b="1"/>
          </a:p>
          <a:p>
            <a:r>
              <a:rPr lang="en-US" altLang="zh-CN" sz="2000" b="1"/>
              <a:t>(1)</a:t>
            </a:r>
            <a:r>
              <a:rPr lang="zh-CN" altLang="en-US" sz="2000" b="1"/>
              <a:t>召回算法实验评价与分析：</a:t>
            </a:r>
            <a:endParaRPr lang="zh-CN" altLang="en-US" sz="2000" b="1"/>
          </a:p>
          <a:p>
            <a:endParaRPr lang="zh-CN" altLang="en-US" sz="2000"/>
          </a:p>
          <a:p>
            <a:r>
              <a:rPr lang="zh-CN" altLang="en-US" sz="2000"/>
              <a:t>为了评估召回效果，考虑到模型是对于唯一的一个相关结果进行评估，因此将使用</a:t>
            </a:r>
            <a:r>
              <a:rPr lang="zh-CN" altLang="en-US" sz="2000" b="1"/>
              <a:t>问答类检索常用指标MRR</a:t>
            </a:r>
            <a:r>
              <a:rPr lang="zh-CN" altLang="en-US" sz="2000"/>
              <a:t>（Mean Reciprocal Rank）来进行评估</a:t>
            </a:r>
            <a:r>
              <a:rPr lang="en-US" altLang="zh-CN" sz="2000"/>
              <a:t>——</a:t>
            </a:r>
            <a:r>
              <a:rPr lang="zh-CN" altLang="en-US" sz="2000"/>
              <a:t>该指标具体含义是指多个查询文本语句的排名倒数的均值。同时为了证明BM25的有效性，将与TF-IDF模型进行对比。</a:t>
            </a:r>
            <a:endParaRPr lang="en-US" altLang="zh-CN" sz="2000"/>
          </a:p>
          <a:p>
            <a:endParaRPr lang="en-US" altLang="zh-CN" sz="2000"/>
          </a:p>
          <a:p>
            <a:r>
              <a:rPr lang="zh-CN" altLang="en-US" sz="2000">
                <a:solidFill>
                  <a:srgbClr val="FF0000"/>
                </a:solidFill>
              </a:rPr>
              <a:t>实验结果表明，使用BM25可以提升召回检索能力，并且可以满足当前系统的召回需求。</a:t>
            </a:r>
            <a:endParaRPr lang="zh-CN" altLang="en-US" sz="2000">
              <a:solidFill>
                <a:srgbClr val="FF0000"/>
              </a:solidFill>
            </a:endParaRPr>
          </a:p>
          <a:p>
            <a:endParaRPr lang="zh-CN" altLang="en-US" sz="2000">
              <a:solidFill>
                <a:srgbClr val="FF0000"/>
              </a:solidFill>
            </a:endParaRPr>
          </a:p>
        </p:txBody>
      </p:sp>
      <p:graphicFrame>
        <p:nvGraphicFramePr>
          <p:cNvPr id="3" name="表格 2"/>
          <p:cNvGraphicFramePr/>
          <p:nvPr>
            <p:custDataLst>
              <p:tags r:id="rId2"/>
            </p:custDataLst>
          </p:nvPr>
        </p:nvGraphicFramePr>
        <p:xfrm>
          <a:off x="5632344" y="1852295"/>
          <a:ext cx="6228080" cy="2198370"/>
        </p:xfrm>
        <a:graphic>
          <a:graphicData uri="http://schemas.openxmlformats.org/drawingml/2006/table">
            <a:tbl>
              <a:tblPr firstRow="1" bandRow="1">
                <a:tableStyleId>{5940675A-B579-460E-94D1-54222C63F5DA}</a:tableStyleId>
              </a:tblPr>
              <a:tblGrid>
                <a:gridCol w="3114040"/>
                <a:gridCol w="3114040"/>
              </a:tblGrid>
              <a:tr h="732790">
                <a:tc>
                  <a:txBody>
                    <a:bodyPr/>
                    <a:p>
                      <a:pPr indent="0" algn="ctr">
                        <a:lnSpc>
                          <a:spcPct val="100000"/>
                        </a:lnSpc>
                        <a:buNone/>
                      </a:pPr>
                      <a:r>
                        <a:rPr lang="en-US" sz="2000" b="0">
                          <a:latin typeface="宋体" panose="02010600030101010101" pitchFamily="2" charset="-122"/>
                          <a:ea typeface="宋体" panose="02010600030101010101" pitchFamily="2" charset="-122"/>
                          <a:cs typeface="宋体" panose="02010600030101010101" pitchFamily="2" charset="-122"/>
                        </a:rPr>
                        <a:t>模型</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2000" b="0">
                          <a:latin typeface="宋体" panose="02010600030101010101" pitchFamily="2" charset="-122"/>
                          <a:ea typeface="宋体" panose="02010600030101010101" pitchFamily="2" charset="-122"/>
                          <a:cs typeface="宋体" panose="02010600030101010101" pitchFamily="2" charset="-122"/>
                        </a:rPr>
                        <a:t>MRR</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732790">
                <a:tc>
                  <a:txBody>
                    <a:bodyPr/>
                    <a:p>
                      <a:pPr indent="0" algn="ctr">
                        <a:lnSpc>
                          <a:spcPct val="100000"/>
                        </a:lnSpc>
                        <a:buNone/>
                      </a:pPr>
                      <a:r>
                        <a:rPr lang="en-US" sz="2000" b="0">
                          <a:latin typeface="宋体" panose="02010600030101010101" pitchFamily="2" charset="-122"/>
                          <a:ea typeface="宋体" panose="02010600030101010101" pitchFamily="2" charset="-122"/>
                          <a:cs typeface="宋体" panose="02010600030101010101" pitchFamily="2" charset="-122"/>
                        </a:rPr>
                        <a:t>TF-IDF</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00000"/>
                        </a:lnSpc>
                        <a:buNone/>
                      </a:pPr>
                      <a:r>
                        <a:rPr lang="en-US" sz="2000" b="0">
                          <a:latin typeface="宋体" panose="02010600030101010101" pitchFamily="2" charset="-122"/>
                          <a:ea typeface="宋体" panose="02010600030101010101" pitchFamily="2" charset="-122"/>
                          <a:cs typeface="宋体" panose="02010600030101010101" pitchFamily="2" charset="-122"/>
                        </a:rPr>
                        <a:t>0.101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w="19050" cap="flat" cmpd="sng">
                      <a:solidFill>
                        <a:srgbClr val="000000"/>
                      </a:solidFill>
                      <a:prstDash val="solid"/>
                      <a:headEnd type="none" w="med" len="med"/>
                      <a:tailEnd type="none" w="med" len="med"/>
                    </a:lnT>
                    <a:lnB cap="flat">
                      <a:noFill/>
                    </a:lnB>
                    <a:lnTlToBr>
                      <a:noFill/>
                    </a:lnTlToBr>
                    <a:lnBlToTr>
                      <a:noFill/>
                    </a:lnBlToTr>
                    <a:noFill/>
                  </a:tcPr>
                </a:tc>
              </a:tr>
              <a:tr h="732790">
                <a:tc>
                  <a:txBody>
                    <a:bodyPr/>
                    <a:p>
                      <a:pPr indent="0" algn="ctr">
                        <a:lnSpc>
                          <a:spcPct val="100000"/>
                        </a:lnSpc>
                        <a:buNone/>
                      </a:pPr>
                      <a:r>
                        <a:rPr lang="en-US" sz="2000" b="0">
                          <a:latin typeface="宋体" panose="02010600030101010101" pitchFamily="2" charset="-122"/>
                          <a:ea typeface="宋体" panose="02010600030101010101" pitchFamily="2" charset="-122"/>
                          <a:cs typeface="宋体" panose="02010600030101010101" pitchFamily="2" charset="-122"/>
                        </a:rPr>
                        <a:t>BM25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2000" b="0">
                          <a:latin typeface="宋体" panose="02010600030101010101" pitchFamily="2" charset="-122"/>
                          <a:ea typeface="宋体" panose="02010600030101010101" pitchFamily="2" charset="-122"/>
                          <a:cs typeface="宋体" panose="02010600030101010101" pitchFamily="2" charset="-122"/>
                        </a:rPr>
                        <a:t>0.143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三、课题分析与设计：详细设计之算法设计</a:t>
            </a:r>
            <a:endParaRPr lang="en-US" altLang="zh-CN">
              <a:solidFill>
                <a:schemeClr val="tx1"/>
              </a:solidFill>
              <a:latin typeface="Arial" panose="020B0604020202020204" pitchFamily="34" charset="0"/>
            </a:endParaRPr>
          </a:p>
        </p:txBody>
      </p:sp>
      <p:sp>
        <p:nvSpPr>
          <p:cNvPr id="2" name="文本框 1"/>
          <p:cNvSpPr txBox="1"/>
          <p:nvPr/>
        </p:nvSpPr>
        <p:spPr>
          <a:xfrm>
            <a:off x="601980" y="1066165"/>
            <a:ext cx="4545330" cy="3784600"/>
          </a:xfrm>
          <a:prstGeom prst="rect">
            <a:avLst/>
          </a:prstGeom>
          <a:noFill/>
        </p:spPr>
        <p:txBody>
          <a:bodyPr wrap="square" rtlCol="0">
            <a:spAutoFit/>
          </a:bodyPr>
          <a:p>
            <a:r>
              <a:rPr lang="zh-CN" altLang="en-US" sz="2000" b="1">
                <a:sym typeface="+mn-ea"/>
              </a:rPr>
              <a:t>算法实验评价与分析：</a:t>
            </a:r>
            <a:endParaRPr lang="zh-CN" altLang="en-US" sz="2000" b="1">
              <a:sym typeface="+mn-ea"/>
            </a:endParaRPr>
          </a:p>
          <a:p>
            <a:endParaRPr lang="zh-CN" altLang="en-US" sz="2000" b="1"/>
          </a:p>
          <a:p>
            <a:r>
              <a:rPr lang="en-US" altLang="zh-CN" sz="2000" b="1"/>
              <a:t>(1)</a:t>
            </a:r>
            <a:r>
              <a:rPr lang="zh-CN" altLang="en-US" sz="2000" b="1"/>
              <a:t>排序算法实验评价与分析：</a:t>
            </a:r>
            <a:endParaRPr lang="zh-CN" altLang="en-US" sz="2000" b="1"/>
          </a:p>
          <a:p>
            <a:endParaRPr lang="zh-CN" altLang="en-US" sz="2000"/>
          </a:p>
          <a:p>
            <a:r>
              <a:rPr sz="2000"/>
              <a:t>为了评估该算法模型的排序效果，将使用准确率（Precision）、召回率（Recall）和F1值（F1-score）作为模型的评估指标</a:t>
            </a:r>
            <a:r>
              <a:rPr lang="zh-CN" sz="2000"/>
              <a:t>。</a:t>
            </a:r>
            <a:endParaRPr lang="en-US" altLang="zh-CN" sz="2000"/>
          </a:p>
          <a:p>
            <a:endParaRPr lang="en-US" altLang="zh-CN" sz="2000"/>
          </a:p>
          <a:p>
            <a:r>
              <a:rPr lang="zh-CN" altLang="en-US" sz="2000">
                <a:solidFill>
                  <a:srgbClr val="FF0000"/>
                </a:solidFill>
              </a:rPr>
              <a:t>实验结果表明，微调的BERT模型能够获得更好的效果，并且当前训练出来的模型可以满足基本的医疗问答需求</a:t>
            </a:r>
            <a:endParaRPr lang="zh-CN" altLang="en-US" sz="2000">
              <a:solidFill>
                <a:srgbClr val="FF0000"/>
              </a:solidFill>
            </a:endParaRPr>
          </a:p>
        </p:txBody>
      </p:sp>
      <p:graphicFrame>
        <p:nvGraphicFramePr>
          <p:cNvPr id="3" name="表格 2"/>
          <p:cNvGraphicFramePr/>
          <p:nvPr>
            <p:custDataLst>
              <p:tags r:id="rId2"/>
            </p:custDataLst>
          </p:nvPr>
        </p:nvGraphicFramePr>
        <p:xfrm>
          <a:off x="5556250" y="1841500"/>
          <a:ext cx="6261100" cy="2449830"/>
        </p:xfrm>
        <a:graphic>
          <a:graphicData uri="http://schemas.openxmlformats.org/drawingml/2006/table">
            <a:tbl>
              <a:tblPr firstRow="1" bandRow="1">
                <a:tableStyleId>{5940675A-B579-460E-94D1-54222C63F5DA}</a:tableStyleId>
              </a:tblPr>
              <a:tblGrid>
                <a:gridCol w="1565275"/>
                <a:gridCol w="1565275"/>
                <a:gridCol w="1565275"/>
                <a:gridCol w="1565275"/>
              </a:tblGrid>
              <a:tr h="816610">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模型</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Precision</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Recall</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F1-score</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816610">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BERT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0.75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0.74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w="19050" cap="flat" cmpd="sng">
                      <a:solidFill>
                        <a:srgbClr val="000000"/>
                      </a:solidFill>
                      <a:prstDash val="solid"/>
                      <a:headEnd type="none" w="med" len="med"/>
                      <a:tailEnd type="none" w="med" len="med"/>
                    </a:lnT>
                    <a:lnB cap="flat">
                      <a:noFill/>
                    </a:lnB>
                    <a:lnTlToBr>
                      <a:noFill/>
                    </a:lnTlToBr>
                    <a:lnBlToTr>
                      <a:noFill/>
                    </a:lnBlToTr>
                    <a:noFill/>
                  </a:tcPr>
                </a:tc>
              </a:tr>
              <a:tr h="816610">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BERT[微调]</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0.78</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0.82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0.80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四、</a:t>
            </a:r>
            <a:r>
              <a:rPr>
                <a:solidFill>
                  <a:schemeClr val="tx1">
                    <a:lumMod val="85000"/>
                    <a:lumOff val="15000"/>
                  </a:schemeClr>
                </a:solidFill>
                <a:latin typeface="Arial" panose="020B0604020202020204" pitchFamily="34" charset="0"/>
                <a:sym typeface="+mn-ea"/>
              </a:rPr>
              <a:t>课题测试与效果展示</a:t>
            </a:r>
            <a:r>
              <a:rPr>
                <a:solidFill>
                  <a:schemeClr val="tx1"/>
                </a:solidFill>
                <a:latin typeface="Arial" panose="020B0604020202020204" pitchFamily="34" charset="0"/>
              </a:rPr>
              <a:t>：</a:t>
            </a:r>
            <a:r>
              <a:rPr>
                <a:solidFill>
                  <a:schemeClr val="tx1">
                    <a:lumMod val="85000"/>
                    <a:lumOff val="15000"/>
                  </a:schemeClr>
                </a:solidFill>
                <a:latin typeface="Arial" panose="020B0604020202020204" pitchFamily="34" charset="0"/>
                <a:sym typeface="+mn-ea"/>
              </a:rPr>
              <a:t>课题测试之功能测试</a:t>
            </a:r>
            <a:endParaRPr lang="en-US" altLang="zh-CN">
              <a:solidFill>
                <a:schemeClr val="tx1">
                  <a:lumMod val="85000"/>
                  <a:lumOff val="15000"/>
                </a:schemeClr>
              </a:solidFill>
              <a:latin typeface="Arial" panose="020B0604020202020204" pitchFamily="34" charset="0"/>
              <a:sym typeface="+mn-ea"/>
            </a:endParaRPr>
          </a:p>
        </p:txBody>
      </p:sp>
      <p:sp>
        <p:nvSpPr>
          <p:cNvPr id="2" name="文本框 1"/>
          <p:cNvSpPr txBox="1"/>
          <p:nvPr/>
        </p:nvSpPr>
        <p:spPr>
          <a:xfrm>
            <a:off x="669925" y="1501140"/>
            <a:ext cx="2312670" cy="3476625"/>
          </a:xfrm>
          <a:prstGeom prst="rect">
            <a:avLst/>
          </a:prstGeom>
          <a:noFill/>
        </p:spPr>
        <p:txBody>
          <a:bodyPr wrap="square" rtlCol="0">
            <a:spAutoFit/>
          </a:bodyPr>
          <a:p>
            <a:r>
              <a:rPr lang="zh-CN" altLang="en-US" sz="2000" b="1">
                <a:sym typeface="+mn-ea"/>
              </a:rPr>
              <a:t>智能问答</a:t>
            </a:r>
            <a:r>
              <a:rPr sz="2000" b="1">
                <a:sym typeface="+mn-ea"/>
              </a:rPr>
              <a:t>模块</a:t>
            </a:r>
            <a:r>
              <a:rPr lang="zh-CN" sz="2000" b="1">
                <a:sym typeface="+mn-ea"/>
              </a:rPr>
              <a:t>功能测试</a:t>
            </a:r>
            <a:r>
              <a:rPr lang="zh-CN" altLang="en-US" sz="2000" b="1">
                <a:sym typeface="+mn-ea"/>
              </a:rPr>
              <a:t>：</a:t>
            </a:r>
            <a:endParaRPr lang="zh-CN" altLang="en-US" sz="2000" b="1">
              <a:sym typeface="+mn-ea"/>
            </a:endParaRPr>
          </a:p>
          <a:p>
            <a:endParaRPr lang="zh-CN" altLang="en-US" sz="2000"/>
          </a:p>
          <a:p>
            <a:r>
              <a:rPr sz="2000"/>
              <a:t>智能问答模块部分功能的测试用例如表所示</a:t>
            </a:r>
            <a:endParaRPr sz="2000"/>
          </a:p>
          <a:p>
            <a:endParaRPr sz="2000"/>
          </a:p>
          <a:p>
            <a:r>
              <a:rPr sz="2000"/>
              <a:t>从表中可以得出，智能问答模块各个部分的功能均可以测试通过。</a:t>
            </a:r>
            <a:endParaRPr sz="2000"/>
          </a:p>
        </p:txBody>
      </p:sp>
      <p:graphicFrame>
        <p:nvGraphicFramePr>
          <p:cNvPr id="3" name="表格 2"/>
          <p:cNvGraphicFramePr/>
          <p:nvPr>
            <p:custDataLst>
              <p:tags r:id="rId2"/>
            </p:custDataLst>
          </p:nvPr>
        </p:nvGraphicFramePr>
        <p:xfrm>
          <a:off x="3784269" y="1592580"/>
          <a:ext cx="7945755" cy="3293110"/>
        </p:xfrm>
        <a:graphic>
          <a:graphicData uri="http://schemas.openxmlformats.org/drawingml/2006/table">
            <a:tbl>
              <a:tblPr firstRow="1" bandRow="1">
                <a:tableStyleId>{5940675A-B579-460E-94D1-54222C63F5DA}</a:tableStyleId>
              </a:tblPr>
              <a:tblGrid>
                <a:gridCol w="752475"/>
                <a:gridCol w="1699260"/>
                <a:gridCol w="1699260"/>
                <a:gridCol w="1370965"/>
                <a:gridCol w="1521460"/>
                <a:gridCol w="902335"/>
              </a:tblGrid>
              <a:tr h="42672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用例名称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前置条件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流程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期望输出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83566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字面解析召回</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输入框输入问句文本</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请求模型打分并排序</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返回召回结果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w="19050" cap="flat" cmpd="sng">
                      <a:solidFill>
                        <a:srgbClr val="080000"/>
                      </a:solidFill>
                      <a:prstDash val="solid"/>
                      <a:headEnd type="none" w="med" len="med"/>
                      <a:tailEnd type="none" w="med" len="med"/>
                    </a:lnT>
                    <a:lnB cap="flat">
                      <a:noFill/>
                    </a:lnB>
                    <a:lnTlToBr>
                      <a:noFill/>
                    </a:lnTlToBr>
                    <a:lnBlToTr>
                      <a:noFill/>
                    </a:lnBlToTr>
                    <a:noFill/>
                  </a:tcPr>
                </a:tc>
              </a:tr>
              <a:tr h="802005">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语义解析排序</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召回层返回召回文本集合</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请求模型打分并排序</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返回排序结果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cap="flat">
                      <a:noFill/>
                    </a:lnB>
                    <a:lnTlToBr>
                      <a:noFill/>
                    </a:lnTlToBr>
                    <a:lnBlToTr>
                      <a:noFill/>
                    </a:lnBlToTr>
                    <a:noFill/>
                  </a:tcPr>
                </a:tc>
              </a:tr>
              <a:tr h="1228725">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问答对检索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排序层返回排序后列表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取得分最高项问句进行检索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返回对应的回答</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四、</a:t>
            </a:r>
            <a:r>
              <a:rPr>
                <a:solidFill>
                  <a:schemeClr val="tx1">
                    <a:lumMod val="85000"/>
                    <a:lumOff val="15000"/>
                  </a:schemeClr>
                </a:solidFill>
                <a:latin typeface="Arial" panose="020B0604020202020204" pitchFamily="34" charset="0"/>
                <a:sym typeface="+mn-ea"/>
              </a:rPr>
              <a:t>课题测试与效果展示</a:t>
            </a:r>
            <a:r>
              <a:rPr>
                <a:solidFill>
                  <a:schemeClr val="tx1"/>
                </a:solidFill>
                <a:latin typeface="Arial" panose="020B0604020202020204" pitchFamily="34" charset="0"/>
              </a:rPr>
              <a:t>：</a:t>
            </a:r>
            <a:r>
              <a:rPr>
                <a:solidFill>
                  <a:schemeClr val="tx1">
                    <a:lumMod val="85000"/>
                    <a:lumOff val="15000"/>
                  </a:schemeClr>
                </a:solidFill>
                <a:latin typeface="Arial" panose="020B0604020202020204" pitchFamily="34" charset="0"/>
                <a:sym typeface="+mn-ea"/>
              </a:rPr>
              <a:t>课题测试之功能测试</a:t>
            </a:r>
            <a:endParaRPr lang="en-US" altLang="zh-CN">
              <a:solidFill>
                <a:schemeClr val="tx1">
                  <a:lumMod val="85000"/>
                  <a:lumOff val="15000"/>
                </a:schemeClr>
              </a:solidFill>
              <a:latin typeface="Arial" panose="020B0604020202020204" pitchFamily="34" charset="0"/>
              <a:sym typeface="+mn-ea"/>
            </a:endParaRPr>
          </a:p>
        </p:txBody>
      </p:sp>
      <p:sp>
        <p:nvSpPr>
          <p:cNvPr id="2" name="文本框 1"/>
          <p:cNvSpPr txBox="1"/>
          <p:nvPr/>
        </p:nvSpPr>
        <p:spPr>
          <a:xfrm>
            <a:off x="669925" y="1424305"/>
            <a:ext cx="2695575" cy="3476625"/>
          </a:xfrm>
          <a:prstGeom prst="rect">
            <a:avLst/>
          </a:prstGeom>
          <a:noFill/>
        </p:spPr>
        <p:txBody>
          <a:bodyPr wrap="square" rtlCol="0">
            <a:spAutoFit/>
          </a:bodyPr>
          <a:p>
            <a:r>
              <a:rPr sz="2000" b="1">
                <a:sym typeface="+mn-ea"/>
              </a:rPr>
              <a:t>数据处理模块</a:t>
            </a:r>
            <a:r>
              <a:rPr lang="zh-CN" sz="2000" b="1">
                <a:sym typeface="+mn-ea"/>
              </a:rPr>
              <a:t>功能测试</a:t>
            </a:r>
            <a:r>
              <a:rPr lang="zh-CN" altLang="en-US" sz="2000" b="1">
                <a:sym typeface="+mn-ea"/>
              </a:rPr>
              <a:t>：</a:t>
            </a:r>
            <a:endParaRPr lang="zh-CN" altLang="en-US" sz="2000" b="1"/>
          </a:p>
          <a:p>
            <a:endParaRPr lang="zh-CN" altLang="en-US" sz="2000"/>
          </a:p>
          <a:p>
            <a:r>
              <a:rPr sz="2000"/>
              <a:t>数据处理模块部分功能的测试用例如表所示</a:t>
            </a:r>
            <a:endParaRPr sz="2000"/>
          </a:p>
          <a:p>
            <a:endParaRPr sz="2000"/>
          </a:p>
          <a:p>
            <a:r>
              <a:rPr sz="2000"/>
              <a:t>从表中可以得出，数据处理模块各个部分的功能均可以测试通过。</a:t>
            </a:r>
            <a:endParaRPr sz="2000"/>
          </a:p>
        </p:txBody>
      </p:sp>
      <p:graphicFrame>
        <p:nvGraphicFramePr>
          <p:cNvPr id="4" name="表格 3"/>
          <p:cNvGraphicFramePr/>
          <p:nvPr>
            <p:custDataLst>
              <p:tags r:id="rId2"/>
            </p:custDataLst>
          </p:nvPr>
        </p:nvGraphicFramePr>
        <p:xfrm>
          <a:off x="3689668" y="1468120"/>
          <a:ext cx="7988935" cy="3296920"/>
        </p:xfrm>
        <a:graphic>
          <a:graphicData uri="http://schemas.openxmlformats.org/drawingml/2006/table">
            <a:tbl>
              <a:tblPr firstRow="1" bandRow="1">
                <a:tableStyleId>{5940675A-B579-460E-94D1-54222C63F5DA}</a:tableStyleId>
              </a:tblPr>
              <a:tblGrid>
                <a:gridCol w="756920"/>
                <a:gridCol w="1708150"/>
                <a:gridCol w="1708785"/>
                <a:gridCol w="1377950"/>
                <a:gridCol w="1529715"/>
                <a:gridCol w="907415"/>
              </a:tblGrid>
              <a:tr h="427355">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用例名称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前置条件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流程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期望输出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83693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数据读入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预备初始文本数据集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格式解析与异常检测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解析成功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w="19050" cap="flat" cmpd="sng">
                      <a:solidFill>
                        <a:srgbClr val="080000"/>
                      </a:solidFill>
                      <a:prstDash val="solid"/>
                      <a:headEnd type="none" w="med" len="med"/>
                      <a:tailEnd type="none" w="med" len="med"/>
                    </a:lnT>
                    <a:lnB cap="flat">
                      <a:noFill/>
                    </a:lnB>
                    <a:lnTlToBr>
                      <a:noFill/>
                    </a:lnTlToBr>
                    <a:lnBlToTr>
                      <a:noFill/>
                    </a:lnBlToTr>
                    <a:noFill/>
                  </a:tcPr>
                </a:tc>
              </a:tr>
              <a:tr h="80264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数据清洗</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数据读入正常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倒排索引和模型训练数据集建立与去重复项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清洗成功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cap="flat">
                      <a:noFill/>
                    </a:lnB>
                    <a:lnTlToBr>
                      <a:noFill/>
                    </a:lnTlToBr>
                    <a:lnBlToTr>
                      <a:noFill/>
                    </a:lnBlToTr>
                    <a:noFill/>
                  </a:tcPr>
                </a:tc>
              </a:tr>
              <a:tr h="1229995">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数据存储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数据处理完毕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将数据存储至本地文件与数据库</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存储成功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四、</a:t>
            </a:r>
            <a:r>
              <a:rPr>
                <a:solidFill>
                  <a:schemeClr val="tx1">
                    <a:lumMod val="85000"/>
                    <a:lumOff val="15000"/>
                  </a:schemeClr>
                </a:solidFill>
                <a:latin typeface="Arial" panose="020B0604020202020204" pitchFamily="34" charset="0"/>
                <a:sym typeface="+mn-ea"/>
              </a:rPr>
              <a:t>课题测试与效果展示</a:t>
            </a:r>
            <a:r>
              <a:rPr>
                <a:solidFill>
                  <a:schemeClr val="tx1"/>
                </a:solidFill>
                <a:latin typeface="Arial" panose="020B0604020202020204" pitchFamily="34" charset="0"/>
              </a:rPr>
              <a:t>：</a:t>
            </a:r>
            <a:r>
              <a:rPr>
                <a:solidFill>
                  <a:schemeClr val="tx1">
                    <a:lumMod val="85000"/>
                    <a:lumOff val="15000"/>
                  </a:schemeClr>
                </a:solidFill>
                <a:latin typeface="Arial" panose="020B0604020202020204" pitchFamily="34" charset="0"/>
                <a:sym typeface="+mn-ea"/>
              </a:rPr>
              <a:t>课题测试之功能测试</a:t>
            </a:r>
            <a:endParaRPr lang="en-US" altLang="zh-CN">
              <a:solidFill>
                <a:schemeClr val="tx1">
                  <a:lumMod val="85000"/>
                  <a:lumOff val="15000"/>
                </a:schemeClr>
              </a:solidFill>
              <a:latin typeface="Arial" panose="020B0604020202020204" pitchFamily="34" charset="0"/>
              <a:sym typeface="+mn-ea"/>
            </a:endParaRPr>
          </a:p>
        </p:txBody>
      </p:sp>
      <p:sp>
        <p:nvSpPr>
          <p:cNvPr id="2" name="文本框 1"/>
          <p:cNvSpPr txBox="1"/>
          <p:nvPr/>
        </p:nvSpPr>
        <p:spPr>
          <a:xfrm>
            <a:off x="669925" y="1424305"/>
            <a:ext cx="2312670" cy="3784600"/>
          </a:xfrm>
          <a:prstGeom prst="rect">
            <a:avLst/>
          </a:prstGeom>
          <a:noFill/>
        </p:spPr>
        <p:txBody>
          <a:bodyPr wrap="square" rtlCol="0">
            <a:spAutoFit/>
          </a:bodyPr>
          <a:p>
            <a:r>
              <a:rPr lang="zh-CN" sz="2000" b="1">
                <a:sym typeface="+mn-ea"/>
              </a:rPr>
              <a:t>用户交互</a:t>
            </a:r>
            <a:r>
              <a:rPr sz="2000" b="1">
                <a:sym typeface="+mn-ea"/>
              </a:rPr>
              <a:t>模块</a:t>
            </a:r>
            <a:r>
              <a:rPr lang="zh-CN" sz="2000" b="1">
                <a:sym typeface="+mn-ea"/>
              </a:rPr>
              <a:t>功能测试</a:t>
            </a:r>
            <a:r>
              <a:rPr lang="zh-CN" altLang="en-US" sz="2000" b="1">
                <a:sym typeface="+mn-ea"/>
              </a:rPr>
              <a:t>：</a:t>
            </a:r>
            <a:endParaRPr lang="zh-CN" altLang="en-US" sz="2000" b="1">
              <a:sym typeface="+mn-ea"/>
            </a:endParaRPr>
          </a:p>
          <a:p>
            <a:endParaRPr lang="zh-CN" altLang="en-US" sz="2000"/>
          </a:p>
          <a:p>
            <a:r>
              <a:rPr sz="2000"/>
              <a:t>用户交互模块部分功能的测试用例如表所示主要针对交互功能进行测试</a:t>
            </a:r>
            <a:endParaRPr sz="2000"/>
          </a:p>
          <a:p>
            <a:endParaRPr sz="2000"/>
          </a:p>
          <a:p>
            <a:r>
              <a:rPr sz="2000"/>
              <a:t>从表中可以得出，用户交互模块各个部分的功能均可以测试通过。</a:t>
            </a:r>
            <a:endParaRPr sz="2000"/>
          </a:p>
        </p:txBody>
      </p:sp>
      <p:graphicFrame>
        <p:nvGraphicFramePr>
          <p:cNvPr id="3" name="表格 2"/>
          <p:cNvGraphicFramePr/>
          <p:nvPr>
            <p:custDataLst>
              <p:tags r:id="rId2"/>
            </p:custDataLst>
          </p:nvPr>
        </p:nvGraphicFramePr>
        <p:xfrm>
          <a:off x="3364110" y="1513205"/>
          <a:ext cx="8400415" cy="3473450"/>
        </p:xfrm>
        <a:graphic>
          <a:graphicData uri="http://schemas.openxmlformats.org/drawingml/2006/table">
            <a:tbl>
              <a:tblPr firstRow="1" bandRow="1">
                <a:tableStyleId>{5940675A-B579-460E-94D1-54222C63F5DA}</a:tableStyleId>
              </a:tblPr>
              <a:tblGrid>
                <a:gridCol w="795655"/>
                <a:gridCol w="1796415"/>
                <a:gridCol w="1796415"/>
                <a:gridCol w="1449705"/>
                <a:gridCol w="1607820"/>
                <a:gridCol w="954405"/>
              </a:tblGrid>
              <a:tr h="450215">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用例名称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前置条件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流程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期望输出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88138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数据读入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预备初始文本数据集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格式解析与异常检测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解析成功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w="19050" cap="flat" cmpd="sng">
                      <a:solidFill>
                        <a:srgbClr val="080000"/>
                      </a:solidFill>
                      <a:prstDash val="solid"/>
                      <a:headEnd type="none" w="med" len="med"/>
                      <a:tailEnd type="none" w="med" len="med"/>
                    </a:lnT>
                    <a:lnB cap="flat">
                      <a:noFill/>
                    </a:lnB>
                    <a:lnTlToBr>
                      <a:noFill/>
                    </a:lnTlToBr>
                    <a:lnBlToTr>
                      <a:noFill/>
                    </a:lnBlToTr>
                    <a:noFill/>
                  </a:tcPr>
                </a:tc>
              </a:tr>
              <a:tr h="846455">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数据清洗</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数据读入正常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倒排索引和模型训练数据集建立与去重复项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清洗成功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cap="flat">
                      <a:noFill/>
                    </a:lnB>
                    <a:lnTlToBr>
                      <a:noFill/>
                    </a:lnTlToBr>
                    <a:lnBlToTr>
                      <a:noFill/>
                    </a:lnBlToTr>
                    <a:noFill/>
                  </a:tcPr>
                </a:tc>
              </a:tr>
              <a:tr h="129540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数据存储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数据处理完毕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将数据存储至本地文件与数据库</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存储成功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四、</a:t>
            </a:r>
            <a:r>
              <a:rPr>
                <a:solidFill>
                  <a:schemeClr val="tx1">
                    <a:lumMod val="85000"/>
                    <a:lumOff val="15000"/>
                  </a:schemeClr>
                </a:solidFill>
                <a:latin typeface="Arial" panose="020B0604020202020204" pitchFamily="34" charset="0"/>
                <a:sym typeface="+mn-ea"/>
              </a:rPr>
              <a:t>课题测试与效果展示</a:t>
            </a:r>
            <a:r>
              <a:rPr>
                <a:solidFill>
                  <a:schemeClr val="tx1"/>
                </a:solidFill>
                <a:latin typeface="Arial" panose="020B0604020202020204" pitchFamily="34" charset="0"/>
              </a:rPr>
              <a:t>：</a:t>
            </a:r>
            <a:r>
              <a:rPr>
                <a:solidFill>
                  <a:schemeClr val="tx1">
                    <a:lumMod val="85000"/>
                    <a:lumOff val="15000"/>
                  </a:schemeClr>
                </a:solidFill>
                <a:latin typeface="Arial" panose="020B0604020202020204" pitchFamily="34" charset="0"/>
                <a:sym typeface="+mn-ea"/>
              </a:rPr>
              <a:t>课题测试之非功能测试</a:t>
            </a:r>
            <a:endParaRPr lang="en-US" altLang="zh-CN">
              <a:solidFill>
                <a:schemeClr val="tx1">
                  <a:lumMod val="85000"/>
                  <a:lumOff val="15000"/>
                </a:schemeClr>
              </a:solidFill>
              <a:latin typeface="Arial" panose="020B0604020202020204" pitchFamily="34" charset="0"/>
              <a:sym typeface="+mn-ea"/>
            </a:endParaRPr>
          </a:p>
        </p:txBody>
      </p:sp>
      <p:sp>
        <p:nvSpPr>
          <p:cNvPr id="4" name="文本框 3"/>
          <p:cNvSpPr txBox="1"/>
          <p:nvPr/>
        </p:nvSpPr>
        <p:spPr>
          <a:xfrm>
            <a:off x="669925" y="1402080"/>
            <a:ext cx="2312670" cy="3169285"/>
          </a:xfrm>
          <a:prstGeom prst="rect">
            <a:avLst/>
          </a:prstGeom>
          <a:noFill/>
        </p:spPr>
        <p:txBody>
          <a:bodyPr wrap="square" rtlCol="0">
            <a:spAutoFit/>
          </a:bodyPr>
          <a:p>
            <a:r>
              <a:rPr lang="zh-CN" sz="2000" b="1">
                <a:sym typeface="+mn-ea"/>
              </a:rPr>
              <a:t>系统非功能测试</a:t>
            </a:r>
            <a:r>
              <a:rPr lang="zh-CN" altLang="en-US" sz="2000" b="1">
                <a:sym typeface="+mn-ea"/>
              </a:rPr>
              <a:t>：</a:t>
            </a:r>
            <a:endParaRPr lang="zh-CN" altLang="en-US" sz="2000" b="1">
              <a:sym typeface="+mn-ea"/>
            </a:endParaRPr>
          </a:p>
          <a:p>
            <a:endParaRPr lang="zh-CN" altLang="en-US" sz="2000"/>
          </a:p>
          <a:p>
            <a:r>
              <a:rPr sz="2000"/>
              <a:t>非功能测试用例</a:t>
            </a:r>
            <a:r>
              <a:rPr lang="zh-CN" sz="2000"/>
              <a:t>如表所示。</a:t>
            </a:r>
            <a:endParaRPr lang="zh-CN" sz="2000"/>
          </a:p>
          <a:p>
            <a:endParaRPr lang="zh-CN" sz="2000"/>
          </a:p>
          <a:p>
            <a:r>
              <a:rPr sz="2000"/>
              <a:t>从表中可以得出结论：当前</a:t>
            </a:r>
            <a:r>
              <a:rPr lang="zh-CN" sz="2000"/>
              <a:t>智能问答</a:t>
            </a:r>
            <a:r>
              <a:rPr sz="2000"/>
              <a:t>系统性能优异，能够满足用户的正常问答需求。</a:t>
            </a:r>
            <a:endParaRPr sz="2000"/>
          </a:p>
        </p:txBody>
      </p:sp>
      <p:graphicFrame>
        <p:nvGraphicFramePr>
          <p:cNvPr id="7" name="表格 6"/>
          <p:cNvGraphicFramePr/>
          <p:nvPr>
            <p:custDataLst>
              <p:tags r:id="rId2"/>
            </p:custDataLst>
          </p:nvPr>
        </p:nvGraphicFramePr>
        <p:xfrm>
          <a:off x="3390265" y="1402080"/>
          <a:ext cx="8242300" cy="3208020"/>
        </p:xfrm>
        <a:graphic>
          <a:graphicData uri="http://schemas.openxmlformats.org/drawingml/2006/table">
            <a:tbl>
              <a:tblPr firstRow="1" bandRow="1">
                <a:tableStyleId>{5940675A-B579-460E-94D1-54222C63F5DA}</a:tableStyleId>
              </a:tblPr>
              <a:tblGrid>
                <a:gridCol w="852805"/>
                <a:gridCol w="1850390"/>
                <a:gridCol w="2534285"/>
                <a:gridCol w="1925320"/>
                <a:gridCol w="1079500"/>
              </a:tblGrid>
              <a:tr h="71247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测试用例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测试方案</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期望输出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86614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系统可靠性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重复向查询接口发送请求，测试进程是否正常存活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系统服务进程正常运行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w="19050" cap="flat" cmpd="sng">
                      <a:solidFill>
                        <a:srgbClr val="080000"/>
                      </a:solidFill>
                      <a:prstDash val="solid"/>
                      <a:headEnd type="none" w="med" len="med"/>
                      <a:tailEnd type="none" w="med" len="med"/>
                    </a:lnT>
                    <a:lnB cap="flat">
                      <a:noFill/>
                    </a:lnB>
                    <a:lnTlToBr>
                      <a:noFill/>
                    </a:lnTlToBr>
                    <a:lnBlToTr>
                      <a:noFill/>
                    </a:lnBlToTr>
                    <a:noFill/>
                  </a:tcPr>
                </a:tc>
              </a:tr>
              <a:tr h="814705">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系统并发量</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利用多个浏览器页面模拟多个用户同时请求的场景，同时页面访问失败率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系统最大QPS不少于60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cap="flat">
                      <a:noFill/>
                    </a:lnB>
                    <a:lnTlToBr>
                      <a:noFill/>
                    </a:lnTlToBr>
                    <a:lnBlToTr>
                      <a:noFill/>
                    </a:lnBlToTr>
                    <a:noFill/>
                  </a:tcPr>
                </a:tc>
              </a:tr>
              <a:tr h="814705">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系统兼容性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测试不同常用浏览器打开页面效果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各个浏览器效果一致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一、课题背景与目标：研究背景及意义</a:t>
            </a:r>
            <a:endParaRPr>
              <a:solidFill>
                <a:schemeClr val="tx1"/>
              </a:solidFill>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6092825" y="1389380"/>
            <a:ext cx="5840730" cy="3131820"/>
          </a:xfrm>
          <a:prstGeom prst="rect">
            <a:avLst/>
          </a:prstGeom>
        </p:spPr>
      </p:pic>
      <p:sp>
        <p:nvSpPr>
          <p:cNvPr id="4" name="文本框 3"/>
          <p:cNvSpPr txBox="1"/>
          <p:nvPr/>
        </p:nvSpPr>
        <p:spPr>
          <a:xfrm>
            <a:off x="828675" y="1389380"/>
            <a:ext cx="4743450" cy="3784600"/>
          </a:xfrm>
          <a:prstGeom prst="rect">
            <a:avLst/>
          </a:prstGeom>
          <a:noFill/>
        </p:spPr>
        <p:txBody>
          <a:bodyPr wrap="square" rtlCol="0">
            <a:spAutoFit/>
          </a:bodyPr>
          <a:p>
            <a:r>
              <a:rPr lang="zh-CN" altLang="en-US" sz="2000" b="1"/>
              <a:t>需求方现状：</a:t>
            </a:r>
            <a:endParaRPr lang="zh-CN" altLang="en-US" sz="2000" b="1"/>
          </a:p>
          <a:p>
            <a:r>
              <a:rPr lang="zh-CN" altLang="en-US" sz="2000"/>
              <a:t>在互联网与大数据的背景下，人们对于信息的需求呈爆炸式增长</a:t>
            </a:r>
            <a:r>
              <a:rPr lang="en-US" altLang="zh-CN" sz="2000"/>
              <a:t>——</a:t>
            </a:r>
            <a:r>
              <a:rPr lang="zh-CN" altLang="en-US" sz="2000"/>
              <a:t>特别的，</a:t>
            </a:r>
            <a:r>
              <a:rPr lang="zh-CN" altLang="en-US" sz="2000">
                <a:sym typeface="+mn-ea"/>
              </a:rPr>
              <a:t>在后疫情时代下，人们愈发关心自身的</a:t>
            </a:r>
            <a:r>
              <a:rPr lang="zh-CN" altLang="en-US" sz="2000"/>
              <a:t>医疗健康，并且通常使用搜索引擎来满足信息需求。</a:t>
            </a:r>
            <a:endParaRPr lang="zh-CN" altLang="en-US" sz="2000"/>
          </a:p>
          <a:p>
            <a:endParaRPr lang="zh-CN" altLang="en-US" sz="2000"/>
          </a:p>
          <a:p>
            <a:r>
              <a:rPr lang="zh-CN" altLang="en-US" sz="2000" b="1"/>
              <a:t>供应方现状：</a:t>
            </a:r>
            <a:endParaRPr lang="zh-CN" altLang="en-US" sz="2000" b="1"/>
          </a:p>
          <a:p>
            <a:r>
              <a:rPr lang="zh-CN" altLang="en-US" sz="2000"/>
              <a:t>在用户提出了问题之后，国内几种常用的搜索引擎通常只会将与问句文本中有一定相关性的网页链接给予用户展示，无法直接有效地给出精确的回答。</a:t>
            </a:r>
            <a:endParaRPr lang="zh-CN" altLang="en-US" sz="2000"/>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81945" y="238764"/>
            <a:ext cx="10852237" cy="441964"/>
          </a:xfrm>
        </p:spPr>
        <p:txBody>
          <a:bodyPr>
            <a:normAutofit fontScale="90000"/>
          </a:bodyPr>
          <a:lstStyle/>
          <a:p>
            <a:r>
              <a:rPr>
                <a:solidFill>
                  <a:schemeClr val="tx1"/>
                </a:solidFill>
                <a:latin typeface="Arial" panose="020B0604020202020204" pitchFamily="34" charset="0"/>
              </a:rPr>
              <a:t>四、</a:t>
            </a:r>
            <a:r>
              <a:rPr>
                <a:solidFill>
                  <a:schemeClr val="tx1">
                    <a:lumMod val="85000"/>
                    <a:lumOff val="15000"/>
                  </a:schemeClr>
                </a:solidFill>
                <a:latin typeface="Arial" panose="020B0604020202020204" pitchFamily="34" charset="0"/>
                <a:sym typeface="+mn-ea"/>
              </a:rPr>
              <a:t>课题测试与效果展示</a:t>
            </a:r>
            <a:r>
              <a:rPr>
                <a:solidFill>
                  <a:schemeClr val="tx1"/>
                </a:solidFill>
                <a:latin typeface="Arial" panose="020B0604020202020204" pitchFamily="34" charset="0"/>
              </a:rPr>
              <a:t>：</a:t>
            </a:r>
            <a:r>
              <a:rPr>
                <a:solidFill>
                  <a:schemeClr val="tx1">
                    <a:lumMod val="85000"/>
                    <a:lumOff val="15000"/>
                  </a:schemeClr>
                </a:solidFill>
                <a:latin typeface="Arial" panose="020B0604020202020204" pitchFamily="34" charset="0"/>
                <a:sym typeface="+mn-ea"/>
              </a:rPr>
              <a:t>运行效果展示</a:t>
            </a:r>
            <a:endParaRPr lang="en-US" altLang="zh-CN">
              <a:solidFill>
                <a:schemeClr val="tx1">
                  <a:lumMod val="85000"/>
                  <a:lumOff val="15000"/>
                </a:schemeClr>
              </a:solidFill>
              <a:latin typeface="Arial" panose="020B0604020202020204" pitchFamily="34" charset="0"/>
              <a:sym typeface="+mn-ea"/>
            </a:endParaRPr>
          </a:p>
        </p:txBody>
      </p:sp>
      <p:pic>
        <p:nvPicPr>
          <p:cNvPr id="3" name="QQ20220406-210713-HD">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522730" y="890905"/>
            <a:ext cx="9145905" cy="5727065"/>
          </a:xfrm>
          <a:prstGeom prst="rect">
            <a:avLst/>
          </a:prstGeom>
        </p:spPr>
      </p:pic>
    </p:spTree>
    <p:custDataLst>
      <p:tags r:id="rId5"/>
    </p:custDataLst>
  </p:cSld>
  <p:clrMapOvr>
    <a:masterClrMapping/>
  </p:clrMapOvr>
  <p:timing>
    <p:tnLst>
      <p:par>
        <p:cTn id="1" dur="indefinite" restart="never" nodeType="tmRoot">
          <p:childTnLst>
            <p:video fullScrn="0">
              <p:cMediaNode vol="0" mute="1">
                <p:cTn id="2" fill="hold" display="1">
                  <p:stCondLst>
                    <p:cond delay="indefinite"/>
                  </p:stCondLst>
                  <p:endCondLst>
                    <p:cond evt="onNext">
                      <p:tgtEl>
                        <p:sldTgt/>
                      </p:tgtEl>
                    </p:cond>
                    <p:cond evt="onPrev">
                      <p:tgtEl>
                        <p:sldTgt/>
                      </p:tgtEl>
                    </p:cond>
                  </p:end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1"/>
            </p:custDataLst>
          </p:nvPr>
        </p:nvSpPr>
        <p:spPr/>
        <p:txBody>
          <a:bodyPr/>
          <a:lstStyle/>
          <a:p>
            <a:r>
              <a:rPr lang="zh-CN" altLang="en-US" spc="-200" dirty="0">
                <a:uFillTx/>
              </a:rPr>
              <a:t>感谢各位专家批评指正</a:t>
            </a:r>
            <a:endParaRPr lang="zh-CN" altLang="en-US" spc="-200" dirty="0">
              <a:uFillTx/>
            </a:endParaRPr>
          </a:p>
        </p:txBody>
      </p:sp>
      <p:sp>
        <p:nvSpPr>
          <p:cNvPr id="11" name="文本占位符 10"/>
          <p:cNvSpPr>
            <a:spLocks noGrp="1"/>
          </p:cNvSpPr>
          <p:nvPr>
            <p:ph type="body" sz="quarter" idx="15"/>
            <p:custDataLst>
              <p:tags r:id="rId2"/>
            </p:custDataLst>
          </p:nvPr>
        </p:nvSpPr>
        <p:spPr/>
        <p:txBody>
          <a:bodyPr/>
          <a:lstStyle/>
          <a:p>
            <a:r>
              <a:rPr lang="en-US" altLang="zh-CN" spc="-200" dirty="0">
                <a:uFillTx/>
              </a:rPr>
              <a:t>THANK YOU FOR WATCHING</a:t>
            </a:r>
            <a:endParaRPr lang="en-US" altLang="zh-CN" spc="-200" dirty="0">
              <a:uFillTx/>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一、课题背景与目标：研究背景及意义</a:t>
            </a:r>
            <a:endParaRPr>
              <a:solidFill>
                <a:schemeClr val="tx1"/>
              </a:solidFill>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6092825" y="1389380"/>
            <a:ext cx="5840730" cy="3131820"/>
          </a:xfrm>
          <a:prstGeom prst="rect">
            <a:avLst/>
          </a:prstGeom>
        </p:spPr>
      </p:pic>
      <p:sp>
        <p:nvSpPr>
          <p:cNvPr id="4" name="文本框 3"/>
          <p:cNvSpPr txBox="1"/>
          <p:nvPr/>
        </p:nvSpPr>
        <p:spPr>
          <a:xfrm>
            <a:off x="850265" y="1389380"/>
            <a:ext cx="4743450" cy="2553335"/>
          </a:xfrm>
          <a:prstGeom prst="rect">
            <a:avLst/>
          </a:prstGeom>
          <a:noFill/>
        </p:spPr>
        <p:txBody>
          <a:bodyPr wrap="square" rtlCol="0">
            <a:spAutoFit/>
          </a:bodyPr>
          <a:p>
            <a:r>
              <a:rPr lang="zh-CN" altLang="en-US" sz="2000" b="1"/>
              <a:t>问答系统优势如下：</a:t>
            </a:r>
            <a:endParaRPr lang="zh-CN" altLang="en-US" sz="2000" b="1"/>
          </a:p>
          <a:p>
            <a:r>
              <a:rPr lang="zh-CN" altLang="en-US" sz="2000"/>
              <a:t>（</a:t>
            </a:r>
            <a:r>
              <a:rPr lang="en-US" altLang="zh-CN" sz="2000"/>
              <a:t>1</a:t>
            </a:r>
            <a:r>
              <a:rPr lang="zh-CN" altLang="en-US" sz="2000"/>
              <a:t>）完全口语化的语句作为其查询方式，方便使用者进行需求表达</a:t>
            </a:r>
            <a:endParaRPr lang="zh-CN" altLang="en-US" sz="2000"/>
          </a:p>
          <a:p>
            <a:endParaRPr lang="zh-CN" altLang="en-US" sz="2000"/>
          </a:p>
          <a:p>
            <a:r>
              <a:rPr lang="zh-CN" altLang="en-US" sz="2000"/>
              <a:t>（</a:t>
            </a:r>
            <a:r>
              <a:rPr lang="en-US" altLang="zh-CN" sz="2000"/>
              <a:t>2</a:t>
            </a:r>
            <a:r>
              <a:rPr lang="zh-CN" altLang="en-US" sz="2000"/>
              <a:t>）明确的答案文本作为其返回结果 ，省去大把筛选链接与摘要的时间成本</a:t>
            </a:r>
            <a:endParaRPr lang="zh-CN" altLang="en-US" sz="2000"/>
          </a:p>
          <a:p>
            <a:endParaRPr lang="zh-CN" altLang="en-US" sz="2000"/>
          </a:p>
          <a:p>
            <a:r>
              <a:rPr lang="zh-CN" altLang="en-US" sz="2000" b="1"/>
              <a:t>总结：提升效率，削减成本</a:t>
            </a:r>
            <a:endParaRPr lang="zh-CN" altLang="en-US" sz="2000" b="1"/>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一、课题背景与目标：具体要求与目标</a:t>
            </a:r>
            <a:endParaRPr>
              <a:solidFill>
                <a:schemeClr val="tx1"/>
              </a:solidFill>
              <a:latin typeface="Arial" panose="020B0604020202020204" pitchFamily="34" charset="0"/>
            </a:endParaRPr>
          </a:p>
        </p:txBody>
      </p:sp>
      <p:sp>
        <p:nvSpPr>
          <p:cNvPr id="2" name="文本框 1"/>
          <p:cNvSpPr txBox="1"/>
          <p:nvPr/>
        </p:nvSpPr>
        <p:spPr>
          <a:xfrm>
            <a:off x="605155" y="1409065"/>
            <a:ext cx="5066665" cy="3169285"/>
          </a:xfrm>
          <a:prstGeom prst="rect">
            <a:avLst/>
          </a:prstGeom>
          <a:noFill/>
        </p:spPr>
        <p:txBody>
          <a:bodyPr wrap="square" rtlCol="0">
            <a:spAutoFit/>
          </a:bodyPr>
          <a:p>
            <a:r>
              <a:rPr lang="zh-CN" altLang="en-US" sz="2000" b="1"/>
              <a:t>课题要求为：</a:t>
            </a:r>
            <a:endParaRPr lang="zh-CN" altLang="en-US" sz="2000" b="1"/>
          </a:p>
          <a:p>
            <a:r>
              <a:rPr lang="zh-CN" altLang="en-US" sz="2000"/>
              <a:t>在智能问答系统方向进行研究，利用“Chinese medical dialogue data”公开数据集构建问答知识库，实现一个基于BERT和BM25的智能问答系统。</a:t>
            </a:r>
            <a:endParaRPr lang="zh-CN" altLang="en-US" sz="2000"/>
          </a:p>
          <a:p>
            <a:endParaRPr lang="zh-CN" altLang="en-US" sz="2000"/>
          </a:p>
          <a:p>
            <a:r>
              <a:rPr lang="zh-CN" altLang="en-US" sz="2000" b="1"/>
              <a:t>课题预期目标为：</a:t>
            </a:r>
            <a:endParaRPr lang="zh-CN" altLang="en-US" sz="2000" b="1"/>
          </a:p>
          <a:p>
            <a:r>
              <a:rPr lang="zh-CN" altLang="en-US" sz="2000"/>
              <a:t>构建一个能够满足人们对日常医疗保健领域需求的问答系统，且该系统对智慧医疗数字化进程有着一定推进的作用与意义。</a:t>
            </a:r>
            <a:endParaRPr lang="zh-CN" altLang="en-US" sz="2000"/>
          </a:p>
        </p:txBody>
      </p:sp>
      <p:pic>
        <p:nvPicPr>
          <p:cNvPr id="-2147482600" name="图片 -2147482601" descr="第五章 数据分布图"/>
          <p:cNvPicPr>
            <a:picLocks noChangeAspect="1"/>
          </p:cNvPicPr>
          <p:nvPr/>
        </p:nvPicPr>
        <p:blipFill>
          <a:blip r:embed="rId2"/>
          <a:stretch>
            <a:fillRect/>
          </a:stretch>
        </p:blipFill>
        <p:spPr>
          <a:xfrm>
            <a:off x="5757545" y="1156335"/>
            <a:ext cx="5764530" cy="4321175"/>
          </a:xfrm>
          <a:prstGeom prst="rect">
            <a:avLst/>
          </a:prstGeom>
          <a:noFill/>
          <a:ln w="9525">
            <a:noFill/>
          </a:ln>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二、课题技术基础：前端技术</a:t>
            </a:r>
            <a:endParaRPr>
              <a:solidFill>
                <a:schemeClr val="tx1"/>
              </a:solidFill>
              <a:latin typeface="Arial" panose="020B0604020202020204" pitchFamily="34" charset="0"/>
            </a:endParaRPr>
          </a:p>
        </p:txBody>
      </p:sp>
      <p:sp>
        <p:nvSpPr>
          <p:cNvPr id="2" name="文本框 1"/>
          <p:cNvSpPr txBox="1"/>
          <p:nvPr/>
        </p:nvSpPr>
        <p:spPr>
          <a:xfrm>
            <a:off x="1106805" y="1150620"/>
            <a:ext cx="5587365" cy="4092575"/>
          </a:xfrm>
          <a:prstGeom prst="rect">
            <a:avLst/>
          </a:prstGeom>
          <a:noFill/>
        </p:spPr>
        <p:txBody>
          <a:bodyPr wrap="square" rtlCol="0">
            <a:spAutoFit/>
          </a:bodyPr>
          <a:p>
            <a:r>
              <a:rPr lang="zh-CN" altLang="en-US" sz="2000" b="1"/>
              <a:t>前端技术分为四个方面：</a:t>
            </a:r>
            <a:endParaRPr lang="zh-CN" altLang="en-US" sz="2000" b="1"/>
          </a:p>
          <a:p>
            <a:endParaRPr lang="zh-CN" altLang="en-US" sz="2000"/>
          </a:p>
          <a:p>
            <a:r>
              <a:rPr lang="en-US" altLang="zh-CN" sz="2000" b="1"/>
              <a:t>HTML</a:t>
            </a:r>
            <a:r>
              <a:rPr lang="zh-CN" altLang="en-US" sz="2000" b="1"/>
              <a:t>：</a:t>
            </a:r>
            <a:r>
              <a:rPr lang="en-US" altLang="zh-CN" sz="2000"/>
              <a:t>用</a:t>
            </a:r>
            <a:r>
              <a:rPr lang="zh-CN" altLang="en-US" sz="2000"/>
              <a:t>于网页结构搭建，奠定</a:t>
            </a:r>
            <a:r>
              <a:rPr lang="en-US" altLang="zh-CN" sz="2000"/>
              <a:t>Web网页的“骨架”</a:t>
            </a:r>
            <a:endParaRPr lang="en-US" altLang="zh-CN" sz="2000"/>
          </a:p>
          <a:p>
            <a:endParaRPr lang="en-US" altLang="zh-CN" sz="2000"/>
          </a:p>
          <a:p>
            <a:r>
              <a:rPr lang="en-US" altLang="zh-CN" sz="2000" b="1"/>
              <a:t>CSS</a:t>
            </a:r>
            <a:r>
              <a:rPr lang="zh-CN" altLang="en-US" sz="2000" b="1"/>
              <a:t>：</a:t>
            </a:r>
            <a:r>
              <a:rPr lang="zh-CN" altLang="en-US" sz="2000"/>
              <a:t>用于样式修改，</a:t>
            </a:r>
            <a:r>
              <a:rPr lang="zh-CN" altLang="en-US" sz="2000">
                <a:sym typeface="+mn-ea"/>
              </a:rPr>
              <a:t>美化交互页面</a:t>
            </a:r>
            <a:endParaRPr lang="zh-CN" altLang="en-US" sz="2000"/>
          </a:p>
          <a:p>
            <a:endParaRPr lang="en-US" altLang="zh-CN" sz="2000"/>
          </a:p>
          <a:p>
            <a:r>
              <a:rPr lang="en-US" altLang="zh-CN" sz="2000" b="1"/>
              <a:t>JavaScript</a:t>
            </a:r>
            <a:r>
              <a:rPr lang="zh-CN" altLang="en-US" sz="2000" b="1"/>
              <a:t>：</a:t>
            </a:r>
            <a:r>
              <a:rPr lang="zh-CN" altLang="en-US" sz="2000"/>
              <a:t>用于控制DOM元素组件以及页面上的各种事件触发</a:t>
            </a:r>
            <a:endParaRPr lang="zh-CN" altLang="en-US" sz="2000"/>
          </a:p>
          <a:p>
            <a:endParaRPr lang="en-US" altLang="zh-CN" sz="2000"/>
          </a:p>
          <a:p>
            <a:r>
              <a:rPr lang="en-US" altLang="zh-CN" sz="2000" b="1"/>
              <a:t>JQuery</a:t>
            </a:r>
            <a:r>
              <a:rPr lang="zh-CN" altLang="en-US" sz="2000" b="1"/>
              <a:t>：</a:t>
            </a:r>
            <a:r>
              <a:rPr lang="zh-CN" altLang="en-US" sz="2000"/>
              <a:t>一个跨浏览器的库，编写语言为JavaScript，用于为简化上述编程语言间交互的流程</a:t>
            </a:r>
            <a:endParaRPr lang="zh-CN" altLang="en-US" sz="2000"/>
          </a:p>
        </p:txBody>
      </p:sp>
      <p:grpSp>
        <p:nvGrpSpPr>
          <p:cNvPr id="9" name="组合 8"/>
          <p:cNvGrpSpPr/>
          <p:nvPr/>
        </p:nvGrpSpPr>
        <p:grpSpPr>
          <a:xfrm>
            <a:off x="7470775" y="1247775"/>
            <a:ext cx="3708400" cy="3117850"/>
            <a:chOff x="10764" y="1915"/>
            <a:chExt cx="5840" cy="4910"/>
          </a:xfrm>
        </p:grpSpPr>
        <p:pic>
          <p:nvPicPr>
            <p:cNvPr id="3" name="图片 2"/>
            <p:cNvPicPr>
              <a:picLocks noChangeAspect="1"/>
            </p:cNvPicPr>
            <p:nvPr/>
          </p:nvPicPr>
          <p:blipFill>
            <a:blip r:embed="rId2"/>
            <a:stretch>
              <a:fillRect/>
            </a:stretch>
          </p:blipFill>
          <p:spPr>
            <a:xfrm>
              <a:off x="13664" y="4875"/>
              <a:ext cx="2941" cy="1951"/>
            </a:xfrm>
            <a:prstGeom prst="rect">
              <a:avLst/>
            </a:prstGeom>
          </p:spPr>
        </p:pic>
        <p:pic>
          <p:nvPicPr>
            <p:cNvPr id="4" name="图片 3"/>
            <p:cNvPicPr>
              <a:picLocks noChangeAspect="1"/>
            </p:cNvPicPr>
            <p:nvPr/>
          </p:nvPicPr>
          <p:blipFill>
            <a:blip r:embed="rId3"/>
            <a:stretch>
              <a:fillRect/>
            </a:stretch>
          </p:blipFill>
          <p:spPr>
            <a:xfrm>
              <a:off x="10764" y="1915"/>
              <a:ext cx="2900" cy="2960"/>
            </a:xfrm>
            <a:prstGeom prst="rect">
              <a:avLst/>
            </a:prstGeom>
          </p:spPr>
        </p:pic>
        <p:pic>
          <p:nvPicPr>
            <p:cNvPr id="6" name="图片 5"/>
            <p:cNvPicPr>
              <a:picLocks noChangeAspect="1"/>
            </p:cNvPicPr>
            <p:nvPr/>
          </p:nvPicPr>
          <p:blipFill>
            <a:blip r:embed="rId4"/>
            <a:stretch>
              <a:fillRect/>
            </a:stretch>
          </p:blipFill>
          <p:spPr>
            <a:xfrm>
              <a:off x="13665" y="1915"/>
              <a:ext cx="2939" cy="2955"/>
            </a:xfrm>
            <a:prstGeom prst="rect">
              <a:avLst/>
            </a:prstGeom>
          </p:spPr>
        </p:pic>
        <p:pic>
          <p:nvPicPr>
            <p:cNvPr id="7" name="图片 6"/>
            <p:cNvPicPr>
              <a:picLocks noChangeAspect="1"/>
            </p:cNvPicPr>
            <p:nvPr/>
          </p:nvPicPr>
          <p:blipFill>
            <a:blip r:embed="rId5"/>
            <a:stretch>
              <a:fillRect/>
            </a:stretch>
          </p:blipFill>
          <p:spPr>
            <a:xfrm>
              <a:off x="10764" y="4875"/>
              <a:ext cx="2901" cy="1950"/>
            </a:xfrm>
            <a:prstGeom prst="rect">
              <a:avLst/>
            </a:prstGeom>
          </p:spPr>
        </p:pic>
      </p:gr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二、课题技术基础：后端技术</a:t>
            </a:r>
            <a:endParaRPr>
              <a:solidFill>
                <a:schemeClr val="tx1"/>
              </a:solidFill>
              <a:latin typeface="Arial" panose="020B0604020202020204" pitchFamily="34" charset="0"/>
            </a:endParaRPr>
          </a:p>
        </p:txBody>
      </p:sp>
      <p:sp>
        <p:nvSpPr>
          <p:cNvPr id="2" name="文本框 1"/>
          <p:cNvSpPr txBox="1"/>
          <p:nvPr/>
        </p:nvSpPr>
        <p:spPr>
          <a:xfrm>
            <a:off x="1106805" y="1150620"/>
            <a:ext cx="5587365" cy="3169285"/>
          </a:xfrm>
          <a:prstGeom prst="rect">
            <a:avLst/>
          </a:prstGeom>
          <a:noFill/>
        </p:spPr>
        <p:txBody>
          <a:bodyPr wrap="square" rtlCol="0">
            <a:spAutoFit/>
          </a:bodyPr>
          <a:p>
            <a:r>
              <a:rPr lang="zh-CN" altLang="en-US" sz="2000" b="1"/>
              <a:t>后端技术分为两个方面：</a:t>
            </a:r>
            <a:endParaRPr lang="zh-CN" altLang="en-US" sz="2000" b="1"/>
          </a:p>
          <a:p>
            <a:endParaRPr lang="zh-CN" altLang="en-US" sz="2000"/>
          </a:p>
          <a:p>
            <a:r>
              <a:rPr lang="en-US" altLang="zh-CN" sz="2000" b="1"/>
              <a:t>Flask</a:t>
            </a:r>
            <a:r>
              <a:rPr lang="zh-CN" altLang="en-US" sz="2000" b="1"/>
              <a:t>：</a:t>
            </a:r>
            <a:r>
              <a:rPr lang="zh-CN" altLang="en-US" sz="2000"/>
              <a:t>一款轻量级web后端框架，编写语言为Python语言。</a:t>
            </a:r>
            <a:r>
              <a:rPr lang="en-US" altLang="zh-CN" sz="2000"/>
              <a:t>用</a:t>
            </a:r>
            <a:r>
              <a:rPr lang="zh-CN" altLang="en-US" sz="2000"/>
              <a:t>于快速部署一个web服务，处理业务逻辑，以此来进行课题假设验证与课题具体实现。</a:t>
            </a:r>
            <a:endParaRPr lang="en-US" altLang="zh-CN" sz="2000"/>
          </a:p>
          <a:p>
            <a:endParaRPr lang="en-US" altLang="zh-CN" sz="2000"/>
          </a:p>
          <a:p>
            <a:r>
              <a:rPr lang="en-US" altLang="zh-CN" sz="2000" b="1"/>
              <a:t>MySQL</a:t>
            </a:r>
            <a:r>
              <a:rPr lang="zh-CN" altLang="en-US" sz="2000" b="1"/>
              <a:t>：</a:t>
            </a:r>
            <a:r>
              <a:rPr lang="zh-CN" altLang="en-US" sz="2000"/>
              <a:t>一款流行的关系型数据库管理系统，用于数据存储于查询等操作，具有良好的性能与兼容性。</a:t>
            </a:r>
            <a:endParaRPr lang="zh-CN" altLang="en-US" sz="2000"/>
          </a:p>
        </p:txBody>
      </p:sp>
      <p:grpSp>
        <p:nvGrpSpPr>
          <p:cNvPr id="7" name="组合 6"/>
          <p:cNvGrpSpPr/>
          <p:nvPr/>
        </p:nvGrpSpPr>
        <p:grpSpPr>
          <a:xfrm>
            <a:off x="7333615" y="1150620"/>
            <a:ext cx="4057650" cy="3577590"/>
            <a:chOff x="11311" y="1700"/>
            <a:chExt cx="6390" cy="5634"/>
          </a:xfrm>
        </p:grpSpPr>
        <p:pic>
          <p:nvPicPr>
            <p:cNvPr id="4" name="图片 3"/>
            <p:cNvPicPr>
              <a:picLocks noChangeAspect="1"/>
            </p:cNvPicPr>
            <p:nvPr/>
          </p:nvPicPr>
          <p:blipFill>
            <a:blip r:embed="rId2"/>
            <a:stretch>
              <a:fillRect/>
            </a:stretch>
          </p:blipFill>
          <p:spPr>
            <a:xfrm>
              <a:off x="11311" y="1700"/>
              <a:ext cx="6390" cy="2680"/>
            </a:xfrm>
            <a:prstGeom prst="rect">
              <a:avLst/>
            </a:prstGeom>
          </p:spPr>
        </p:pic>
        <p:pic>
          <p:nvPicPr>
            <p:cNvPr id="6" name="图片 5"/>
            <p:cNvPicPr>
              <a:picLocks noChangeAspect="1"/>
            </p:cNvPicPr>
            <p:nvPr/>
          </p:nvPicPr>
          <p:blipFill>
            <a:blip r:embed="rId3"/>
            <a:stretch>
              <a:fillRect/>
            </a:stretch>
          </p:blipFill>
          <p:spPr>
            <a:xfrm>
              <a:off x="11311" y="4380"/>
              <a:ext cx="6391" cy="2955"/>
            </a:xfrm>
            <a:prstGeom prst="rect">
              <a:avLst/>
            </a:prstGeom>
          </p:spPr>
        </p:pic>
      </p:gr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二、课题技术基础：词嵌入向量技术</a:t>
            </a:r>
            <a:endParaRPr>
              <a:solidFill>
                <a:schemeClr val="tx1"/>
              </a:solidFill>
              <a:latin typeface="Arial" panose="020B0604020202020204" pitchFamily="34" charset="0"/>
            </a:endParaRPr>
          </a:p>
        </p:txBody>
      </p:sp>
      <p:sp>
        <p:nvSpPr>
          <p:cNvPr id="2" name="文本框 1"/>
          <p:cNvSpPr txBox="1"/>
          <p:nvPr/>
        </p:nvSpPr>
        <p:spPr>
          <a:xfrm>
            <a:off x="815975" y="1172210"/>
            <a:ext cx="4983480" cy="4707890"/>
          </a:xfrm>
          <a:prstGeom prst="rect">
            <a:avLst/>
          </a:prstGeom>
          <a:noFill/>
        </p:spPr>
        <p:txBody>
          <a:bodyPr wrap="square" rtlCol="0">
            <a:spAutoFit/>
          </a:bodyPr>
          <a:p>
            <a:r>
              <a:rPr lang="zh-CN" altLang="en-US" sz="2000" b="1"/>
              <a:t>词嵌入向量技术分为两个方面：</a:t>
            </a:r>
            <a:endParaRPr lang="zh-CN" altLang="en-US" sz="2000" b="1"/>
          </a:p>
          <a:p>
            <a:endParaRPr lang="zh-CN" altLang="en-US" sz="2000"/>
          </a:p>
          <a:p>
            <a:r>
              <a:rPr lang="en-US" altLang="zh-CN" sz="2000" b="1"/>
              <a:t>BM25</a:t>
            </a:r>
            <a:r>
              <a:rPr lang="zh-CN" altLang="en-US" sz="2000" b="1"/>
              <a:t>：</a:t>
            </a:r>
            <a:r>
              <a:rPr lang="zh-CN" altLang="en-US" sz="2000"/>
              <a:t>英文全称为“Best Matching 25”，其中</a:t>
            </a:r>
            <a:r>
              <a:rPr lang="en-US" altLang="zh-CN" sz="2000"/>
              <a:t>“</a:t>
            </a:r>
            <a:r>
              <a:rPr lang="zh-CN" altLang="en-US" sz="2000"/>
              <a:t>BM</a:t>
            </a:r>
            <a:r>
              <a:rPr lang="en-US" altLang="zh-CN" sz="2000"/>
              <a:t>”</a:t>
            </a:r>
            <a:r>
              <a:rPr lang="zh-CN" altLang="en-US" sz="2000"/>
              <a:t> 是Best Matching最佳匹配的缩写，</a:t>
            </a:r>
            <a:r>
              <a:rPr lang="en-US" altLang="zh-CN" sz="2000"/>
              <a:t>“</a:t>
            </a:r>
            <a:r>
              <a:rPr lang="zh-CN" altLang="en-US" sz="2000"/>
              <a:t>25</a:t>
            </a:r>
            <a:r>
              <a:rPr lang="en-US" altLang="zh-CN" sz="2000"/>
              <a:t>”</a:t>
            </a:r>
            <a:r>
              <a:rPr lang="zh-CN" altLang="en-US" sz="2000"/>
              <a:t>指的是第25次算法迭代，</a:t>
            </a:r>
            <a:r>
              <a:rPr lang="en-US" altLang="zh-CN" sz="2000"/>
              <a:t>BM25</a:t>
            </a:r>
            <a:r>
              <a:rPr lang="zh-CN" altLang="en-US" sz="2000"/>
              <a:t>是信息检索领域主流的词袋算法模型，在本课题中用于文本的字面解析表示。</a:t>
            </a:r>
            <a:endParaRPr lang="zh-CN" altLang="en-US" sz="2000"/>
          </a:p>
          <a:p>
            <a:endParaRPr lang="zh-CN" altLang="en-US" sz="2000"/>
          </a:p>
          <a:p>
            <a:r>
              <a:rPr lang="en-US" altLang="zh-CN" sz="2000" b="1"/>
              <a:t>BERT</a:t>
            </a:r>
            <a:r>
              <a:rPr lang="zh-CN" altLang="en-US" sz="2000" b="1"/>
              <a:t>：</a:t>
            </a:r>
            <a:r>
              <a:rPr lang="zh-CN" altLang="en-US" sz="2000"/>
              <a:t>英文全称为</a:t>
            </a:r>
            <a:r>
              <a:rPr lang="en-US" altLang="zh-CN" sz="2000"/>
              <a:t>“</a:t>
            </a:r>
            <a:r>
              <a:rPr lang="zh-CN" altLang="en-US" sz="2000"/>
              <a:t>Bidirectional Encoder Representations from Transformers</a:t>
            </a:r>
            <a:r>
              <a:rPr lang="en-US" altLang="zh-CN" sz="2000"/>
              <a:t>”</a:t>
            </a:r>
            <a:r>
              <a:rPr lang="zh-CN" altLang="en-US" sz="2000"/>
              <a:t>，由谷歌公司在2018年提出的深度学习模型，是NLP领域发展的一个重大里程碑，在本课题总用于文本的语义解析表示。</a:t>
            </a:r>
            <a:endParaRPr lang="zh-CN" altLang="en-US" sz="2000"/>
          </a:p>
        </p:txBody>
      </p:sp>
      <p:grpSp>
        <p:nvGrpSpPr>
          <p:cNvPr id="4" name="组合 3"/>
          <p:cNvGrpSpPr/>
          <p:nvPr/>
        </p:nvGrpSpPr>
        <p:grpSpPr>
          <a:xfrm>
            <a:off x="6297295" y="1172210"/>
            <a:ext cx="5614670" cy="3641725"/>
            <a:chOff x="9917" y="1903"/>
            <a:chExt cx="8842" cy="5735"/>
          </a:xfrm>
        </p:grpSpPr>
        <p:pic>
          <p:nvPicPr>
            <p:cNvPr id="3" name="图片 -2147482624" descr="第二章 BM25公式1"/>
            <p:cNvPicPr>
              <a:picLocks noChangeAspect="1"/>
            </p:cNvPicPr>
            <p:nvPr/>
          </p:nvPicPr>
          <p:blipFill>
            <a:blip r:embed="rId2"/>
            <a:stretch>
              <a:fillRect/>
            </a:stretch>
          </p:blipFill>
          <p:spPr>
            <a:xfrm>
              <a:off x="9917" y="1903"/>
              <a:ext cx="8843" cy="2087"/>
            </a:xfrm>
            <a:prstGeom prst="rect">
              <a:avLst/>
            </a:prstGeom>
            <a:noFill/>
            <a:ln w="9525">
              <a:noFill/>
            </a:ln>
          </p:spPr>
        </p:pic>
        <p:pic>
          <p:nvPicPr>
            <p:cNvPr id="6" name="图片 -2147482621" descr="第二章 BERT结构"/>
            <p:cNvPicPr>
              <a:picLocks noChangeAspect="1"/>
            </p:cNvPicPr>
            <p:nvPr/>
          </p:nvPicPr>
          <p:blipFill>
            <a:blip r:embed="rId3"/>
            <a:stretch>
              <a:fillRect/>
            </a:stretch>
          </p:blipFill>
          <p:spPr>
            <a:xfrm>
              <a:off x="9917" y="3990"/>
              <a:ext cx="8843" cy="3649"/>
            </a:xfrm>
            <a:prstGeom prst="rect">
              <a:avLst/>
            </a:prstGeom>
            <a:noFill/>
            <a:ln w="9525">
              <a:noFill/>
            </a:ln>
          </p:spPr>
        </p:pic>
      </p:grpSp>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a:solidFill>
                  <a:schemeClr val="tx1"/>
                </a:solidFill>
                <a:latin typeface="Arial" panose="020B0604020202020204" pitchFamily="34" charset="0"/>
              </a:rPr>
              <a:t>二、课题技术基础：智能问答系统相关方法</a:t>
            </a:r>
            <a:endParaRPr>
              <a:solidFill>
                <a:schemeClr val="tx1"/>
              </a:solidFill>
              <a:latin typeface="Arial" panose="020B0604020202020204" pitchFamily="34" charset="0"/>
            </a:endParaRPr>
          </a:p>
        </p:txBody>
      </p:sp>
      <p:sp>
        <p:nvSpPr>
          <p:cNvPr id="2" name="文本框 1"/>
          <p:cNvSpPr txBox="1"/>
          <p:nvPr/>
        </p:nvSpPr>
        <p:spPr>
          <a:xfrm>
            <a:off x="669925" y="1183005"/>
            <a:ext cx="5252720" cy="4707890"/>
          </a:xfrm>
          <a:prstGeom prst="rect">
            <a:avLst/>
          </a:prstGeom>
          <a:noFill/>
        </p:spPr>
        <p:txBody>
          <a:bodyPr wrap="square" rtlCol="0">
            <a:spAutoFit/>
          </a:bodyPr>
          <a:p>
            <a:r>
              <a:rPr lang="zh-CN" altLang="en-US" sz="2000" b="1"/>
              <a:t>智能问答系统分为三类：</a:t>
            </a:r>
            <a:endParaRPr lang="zh-CN" altLang="en-US" sz="2000" b="1"/>
          </a:p>
          <a:p>
            <a:endParaRPr lang="zh-CN" altLang="en-US" sz="2000"/>
          </a:p>
          <a:p>
            <a:r>
              <a:rPr lang="en-US" altLang="zh-CN" sz="2000" b="1"/>
              <a:t>基于检索式</a:t>
            </a:r>
            <a:r>
              <a:rPr lang="zh-CN" altLang="en-US" sz="2000" b="1"/>
              <a:t>：</a:t>
            </a:r>
            <a:r>
              <a:rPr sz="2000"/>
              <a:t>做法是通过在已有的“问题-回答”对中</a:t>
            </a:r>
            <a:r>
              <a:rPr lang="zh-CN" sz="2000"/>
              <a:t>，找到与用户提问最为相似的问句，并返回对应的回答。</a:t>
            </a:r>
            <a:endParaRPr lang="zh-CN" sz="2000"/>
          </a:p>
          <a:p>
            <a:endParaRPr lang="zh-CN" sz="2000"/>
          </a:p>
          <a:p>
            <a:r>
              <a:rPr lang="en-US" altLang="zh-CN" sz="2000" b="1"/>
              <a:t>基于知识图谱</a:t>
            </a:r>
            <a:r>
              <a:rPr lang="zh-CN" altLang="en-US" sz="2000" b="1"/>
              <a:t>：</a:t>
            </a:r>
            <a:r>
              <a:rPr lang="zh-CN" altLang="en-US" sz="2000"/>
              <a:t>做法是通过构建知识库，并从知识库中搜索与问题相关的实体、关系或属性作为答案返回给用户</a:t>
            </a:r>
            <a:endParaRPr lang="zh-CN" altLang="en-US" sz="2000"/>
          </a:p>
          <a:p>
            <a:endParaRPr lang="zh-CN" altLang="en-US" sz="2000"/>
          </a:p>
          <a:p>
            <a:r>
              <a:rPr lang="zh-CN" altLang="en-US" sz="2000" b="1"/>
              <a:t>基于机器阅读理解：</a:t>
            </a:r>
            <a:r>
              <a:rPr lang="zh-CN" altLang="en-US" sz="2000"/>
              <a:t>做法是根据给定的上下文，去推断文中哪段话才是问题的答案，例如中高考中的英文阅读理解题目。</a:t>
            </a:r>
            <a:endParaRPr lang="zh-CN" altLang="en-US" sz="2000"/>
          </a:p>
          <a:p>
            <a:endParaRPr lang="zh-CN" altLang="en-US" sz="2000"/>
          </a:p>
          <a:p>
            <a:r>
              <a:rPr lang="zh-CN" sz="2000" b="1">
                <a:solidFill>
                  <a:srgbClr val="FF0000"/>
                </a:solidFill>
                <a:sym typeface="+mn-ea"/>
              </a:rPr>
              <a:t>综合考虑下，检索式更符合课题要求。</a:t>
            </a:r>
            <a:endParaRPr lang="zh-CN" altLang="en-US" sz="2000"/>
          </a:p>
        </p:txBody>
      </p:sp>
      <p:pic>
        <p:nvPicPr>
          <p:cNvPr id="8" name="图片占位符 7"/>
          <p:cNvPicPr>
            <a:picLocks noChangeAspect="1"/>
          </p:cNvPicPr>
          <p:nvPr>
            <p:ph type="pic" idx="1"/>
          </p:nvPr>
        </p:nvPicPr>
        <p:blipFill>
          <a:blip r:embed="rId2"/>
          <a:stretch>
            <a:fillRect/>
          </a:stretch>
        </p:blipFill>
        <p:spPr>
          <a:xfrm>
            <a:off x="6111875" y="1586230"/>
            <a:ext cx="5743575" cy="3015615"/>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ACKGROUND_TYPE" val="bottomTop"/>
  <p:tag name="KSO_WM_SLIDE_BK_DARK_LIGHT" val="2"/>
  <p:tag name="KSO_WM_UNIT_TYPE" val="i"/>
  <p:tag name="KSO_WM_UNIT_INDEX"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SLIDE_BACKGROUND_TYPE" val="navigation"/>
  <p:tag name="KSO_WM_SLIDE_BK_DARK_LIGHT" val="2"/>
  <p:tag name="KSO_WM_UNIT_TYPE" val="i"/>
  <p:tag name="KSO_WM_UNIT_INDEX"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147"/>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147"/>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xml><?xml version="1.0" encoding="utf-8"?>
<p:tagLst xmlns:p="http://schemas.openxmlformats.org/presentationml/2006/main">
  <p:tag name="KSO_WM_TAG_VERSION" val="1.0"/>
  <p:tag name="KSO_WM_BEAUTIFY_FLAG" val="#wm#"/>
  <p:tag name="KSO_WM_COMBINE_RELATE_SLIDE_ID" val="background20176418_1"/>
  <p:tag name="KSO_WM_TEMPLATE_CATEGORY" val="custom"/>
  <p:tag name="KSO_WM_TEMPLATE_INDEX" val="20177147"/>
  <p:tag name="KSO_WM_TEMPLATE_SUBCATEGORY" val="0"/>
  <p:tag name="KSO_WM_TEMPLATE_THUMBS_INDEX" val="1、4、6、11、12、17、18、25、30、31"/>
  <p:tag name="KSO_WM_TEMPLATE_MASTER_TYPE" val="1"/>
  <p:tag name="KSO_WM_TEMPLATE_COLOR_TYPE" val="1"/>
  <p:tag name="KSO_WM_TEMPLATE_MASTER_THUMB_INDEX" val="12"/>
</p:tagLst>
</file>

<file path=ppt/tags/tag139.xml><?xml version="1.0" encoding="utf-8"?>
<p:tagLst xmlns:p="http://schemas.openxmlformats.org/presentationml/2006/main">
  <p:tag name="KSO_WM_BEAUTIFY_FLAG" val="#wm#"/>
  <p:tag name="KSO_WM_TEMPLATE_CATEGORY" val="custom"/>
  <p:tag name="KSO_WM_TEMPLATE_INDEX" val="20177147"/>
  <p:tag name="KSO_WM_SPECIAL_SOURCE" val="bdnul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177147_8*i*1"/>
  <p:tag name="KSO_WM_TEMPLATE_CATEGORY" val="custom"/>
  <p:tag name="KSO_WM_TEMPLATE_INDEX" val="20177147"/>
  <p:tag name="KSO_WM_UNIT_LAYERLEVEL" val="1"/>
  <p:tag name="KSO_WM_TAG_VERSION" val="1.0"/>
  <p:tag name="KSO_WM_BEAUTIFY_FLAG" val="#wm#"/>
  <p:tag name="KSO_WM_UNIT_TEXT_FILL_FORE_SCHEMECOLOR_INDEX" val="6"/>
  <p:tag name="KSO_WM_UNIT_TEXT_FILL_TYPE" val="1"/>
  <p:tag name="KSO_WM_UNIT_USESOURCEFORMAT_APPLY" val="1"/>
</p:tagLst>
</file>

<file path=ppt/tags/tag141.xml><?xml version="1.0" encoding="utf-8"?>
<p:tagLst xmlns:p="http://schemas.openxmlformats.org/presentationml/2006/main">
  <p:tag name="KSO_WM_UNIT_ISCONTENTSTITLE" val="0"/>
  <p:tag name="KSO_WM_UNIT_PRESET_TEXT" val="ONTENTS"/>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177147_8*b*1"/>
  <p:tag name="KSO_WM_TEMPLATE_CATEGORY" val="custom"/>
  <p:tag name="KSO_WM_TEMPLATE_INDEX" val="20177147"/>
  <p:tag name="KSO_WM_UNIT_LAYERLEVEL" val="1"/>
  <p:tag name="KSO_WM_TAG_VERSION" val="1.0"/>
  <p:tag name="KSO_WM_BEAUTIFY_FLAG" val="#wm#"/>
  <p:tag name="KSO_WM_UNIT_ISNUMDGMTITLE" val="0"/>
  <p:tag name="KSO_WM_UNIT_TEXT_FILL_FORE_SCHEMECOLOR_INDEX" val="6"/>
  <p:tag name="KSO_WM_UNIT_TEXT_FILL_TYPE" val="1"/>
  <p:tag name="KSO_WM_UNIT_USESOURCEFORMAT_APPLY"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177147_8*l_h_i*1_4_1"/>
  <p:tag name="KSO_WM_TEMPLATE_CATEGORY" val="custom"/>
  <p:tag name="KSO_WM_TEMPLATE_INDEX" val="2017714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143.xml><?xml version="1.0" encoding="utf-8"?>
<p:tagLst xmlns:p="http://schemas.openxmlformats.org/presentationml/2006/main">
  <p:tag name="KSO_WM_UNIT_ISCONTENTSTITLE" val="0"/>
  <p:tag name="KSO_WM_UNIT_PRESET_TEXT" val="点击此处添加小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custom20177147_8*l_h_a*1_4_1"/>
  <p:tag name="KSO_WM_TEMPLATE_CATEGORY" val="custom"/>
  <p:tag name="KSO_WM_TEMPLATE_INDEX" val="20177147"/>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177147_8*l_h_i*1_2_1"/>
  <p:tag name="KSO_WM_TEMPLATE_CATEGORY" val="custom"/>
  <p:tag name="KSO_WM_TEMPLATE_INDEX" val="2017714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145.xml><?xml version="1.0" encoding="utf-8"?>
<p:tagLst xmlns:p="http://schemas.openxmlformats.org/presentationml/2006/main">
  <p:tag name="KSO_WM_UNIT_ISCONTENTSTITLE" val="0"/>
  <p:tag name="KSO_WM_UNIT_PRESET_TEXT" val="点击此处添加小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177147_8*l_h_a*1_2_1"/>
  <p:tag name="KSO_WM_TEMPLATE_CATEGORY" val="custom"/>
  <p:tag name="KSO_WM_TEMPLATE_INDEX" val="20177147"/>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177147_8*l_h_i*1_3_1"/>
  <p:tag name="KSO_WM_TEMPLATE_CATEGORY" val="custom"/>
  <p:tag name="KSO_WM_TEMPLATE_INDEX" val="2017714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147.xml><?xml version="1.0" encoding="utf-8"?>
<p:tagLst xmlns:p="http://schemas.openxmlformats.org/presentationml/2006/main">
  <p:tag name="KSO_WM_UNIT_ISCONTENTSTITLE" val="0"/>
  <p:tag name="KSO_WM_UNIT_PRESET_TEXT" val="点击此处添加小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177147_8*l_h_a*1_3_1"/>
  <p:tag name="KSO_WM_TEMPLATE_CATEGORY" val="custom"/>
  <p:tag name="KSO_WM_TEMPLATE_INDEX" val="20177147"/>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48.xml><?xml version="1.0" encoding="utf-8"?>
<p:tagLst xmlns:p="http://schemas.openxmlformats.org/presentationml/2006/main">
  <p:tag name="KSO_WM_UNIT_ISCONTENTSTITLE" val="1"/>
  <p:tag name="KSO_WM_UNIT_PRESET_TEXT" val="目 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177147_8*a*1"/>
  <p:tag name="KSO_WM_TEMPLATE_CATEGORY" val="custom"/>
  <p:tag name="KSO_WM_TEMPLATE_INDEX" val="20177147"/>
  <p:tag name="KSO_WM_UNIT_LAYERLEVEL" val="1"/>
  <p:tag name="KSO_WM_TAG_VERSION" val="1.0"/>
  <p:tag name="KSO_WM_BEAUTIFY_FLAG" val="#wm#"/>
  <p:tag name="KSO_WM_UNIT_ISNUMDGMTITLE" val="0"/>
  <p:tag name="KSO_WM_UNIT_TEXT_FILL_FORE_SCHEMECOLOR_INDEX" val="6"/>
  <p:tag name="KSO_WM_UNIT_TEXT_FILL_TYPE" val="1"/>
  <p:tag name="KSO_WM_UNIT_USESOURCEFORMAT_APPLY"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177147_8*l_h_i*1_1_1"/>
  <p:tag name="KSO_WM_TEMPLATE_CATEGORY" val="custom"/>
  <p:tag name="KSO_WM_TEMPLATE_INDEX" val="2017714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ISCONTENTSTITLE" val="0"/>
  <p:tag name="KSO_WM_UNIT_PRESET_TEXT" val="点击此处添加小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177147_8*l_h_a*1_1_1"/>
  <p:tag name="KSO_WM_TEMPLATE_CATEGORY" val="custom"/>
  <p:tag name="KSO_WM_TEMPLATE_INDEX" val="20177147"/>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51.xml><?xml version="1.0" encoding="utf-8"?>
<p:tagLst xmlns:p="http://schemas.openxmlformats.org/presentationml/2006/main">
  <p:tag name="KSO_WM_SLIDE_ID" val="custom20177147_8"/>
  <p:tag name="KSO_WM_TEMPLATE_SUBCATEGORY" val="0"/>
  <p:tag name="KSO_WM_TEMPLATE_MASTER_TYPE" val="1"/>
  <p:tag name="KSO_WM_TEMPLATE_COLOR_TYPE" val="0"/>
  <p:tag name="KSO_WM_SLIDE_TYPE" val="contents"/>
  <p:tag name="KSO_WM_SLIDE_SUBTYPE" val="diag"/>
  <p:tag name="KSO_WM_SLIDE_ITEM_CNT" val="4"/>
  <p:tag name="KSO_WM_SLIDE_INDEX" val="8"/>
  <p:tag name="KSO_WM_DIAGRAM_GROUP_CODE" val="l1-1"/>
  <p:tag name="KSO_WM_SLIDE_DIAGTYPE" val="l"/>
  <p:tag name="KSO_WM_TAG_VERSION" val="1.0"/>
  <p:tag name="KSO_WM_BEAUTIFY_FLAG" val="#wm#"/>
  <p:tag name="KSO_WM_TEMPLATE_CATEGORY" val="custom"/>
  <p:tag name="KSO_WM_TEMPLATE_INDEX" val="20177147"/>
  <p:tag name="KSO_WM_SLIDE_LAYOUT" val="a_b_l"/>
  <p:tag name="KSO_WM_SLIDE_LAYOUT_CNT" val="1_1_1"/>
  <p:tag name="KSO_WM_SPECIAL_SOURCE" val="bdnull"/>
</p:tagLst>
</file>

<file path=ppt/tags/tag152.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53.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54.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55.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56.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57.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58.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59.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61.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62.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63.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64.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65.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66.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67.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68.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69.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71.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72.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73.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74.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75.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76.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77.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78.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79.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81.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82.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83.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84.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85.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86.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87.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88.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89.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91.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92.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93.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94.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95.xml><?xml version="1.0" encoding="utf-8"?>
<p:tagLst xmlns:p="http://schemas.openxmlformats.org/presentationml/2006/main">
  <p:tag name="KSO_WM_UNIT_TABLE_BEAUTIFY" val="smartTable{23c40c08-e286-481a-888a-94540894baef}"/>
</p:tagLst>
</file>

<file path=ppt/tags/tag196.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197.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198.xml><?xml version="1.0" encoding="utf-8"?>
<p:tagLst xmlns:p="http://schemas.openxmlformats.org/presentationml/2006/main">
  <p:tag name="KSO_WM_UNIT_TABLE_BEAUTIFY" val="smartTable{b3076738-9b7b-435e-bee4-60acd2e73e0c}"/>
</p:tagLst>
</file>

<file path=ppt/tags/tag199.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201.xml><?xml version="1.0" encoding="utf-8"?>
<p:tagLst xmlns:p="http://schemas.openxmlformats.org/presentationml/2006/main">
  <p:tag name="KSO_WM_UNIT_TABLE_BEAUTIFY" val="smartTable{172fc9b6-8949-42c6-84d7-bcfe4a324a69}"/>
</p:tagLst>
</file>

<file path=ppt/tags/tag202.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203.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204.xml><?xml version="1.0" encoding="utf-8"?>
<p:tagLst xmlns:p="http://schemas.openxmlformats.org/presentationml/2006/main">
  <p:tag name="KSO_WM_UNIT_TABLE_BEAUTIFY" val="smartTable{77da0c1a-4c35-469d-bda9-2c1385e4c454}"/>
</p:tagLst>
</file>

<file path=ppt/tags/tag205.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206.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207.xml><?xml version="1.0" encoding="utf-8"?>
<p:tagLst xmlns:p="http://schemas.openxmlformats.org/presentationml/2006/main">
  <p:tag name="KSO_WM_UNIT_TABLE_BEAUTIFY" val="smartTable{dc04f312-7f47-40c9-a822-1b9436a50ab6}"/>
</p:tagLst>
</file>

<file path=ppt/tags/tag208.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209.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TABLE_BEAUTIFY" val="smartTable{0bafd231-867c-4ac0-a383-071f72d8f36b}"/>
</p:tagLst>
</file>

<file path=ppt/tags/tag211.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212.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7"/>
  <p:tag name="KSO_WM_UNIT_LAYERLEVEL" val="1"/>
  <p:tag name="KSO_WM_UNIT_INDEX" val="1"/>
  <p:tag name="KSO_WM_UNIT_TYPE" val="a"/>
  <p:tag name="KSO_WM_TEMPLATE_CATEGORY" val="custom"/>
  <p:tag name="KSO_WM_TEMPLATE_INDEX" val="20177147"/>
  <p:tag name="KSO_WM_UNIT_ID" val="custom20177147_4*a*1"/>
  <p:tag name="KSO_WM_UNIT_NOCLEAR" val="0"/>
  <p:tag name="KSO_WM_UNIT_DIAGRAM_ISNUMVISUAL" val="0"/>
  <p:tag name="KSO_WM_UNIT_DIAGRAM_ISREFERUNIT" val="0"/>
  <p:tag name="KSO_WM_UNIT_PRESET_TEXT" val="单击此处添加标题"/>
  <p:tag name="KSO_WM_UNIT_ISNUMDGMTITLE" val="0"/>
</p:tagLst>
</file>

<file path=ppt/tags/tag213.xml><?xml version="1.0" encoding="utf-8"?>
<p:tagLst xmlns:p="http://schemas.openxmlformats.org/presentationml/2006/main">
  <p:tag name="KSO_WM_SLIDE_SIZE" val="855*465"/>
  <p:tag name="KSO_WM_SLIDE_POSITION" val="52*34"/>
  <p:tag name="KSO_WM_SLIDE_LAYOUT_CNT" val="1_1_1"/>
  <p:tag name="KSO_WM_SLIDE_LAYOUT" val="a_d_f"/>
  <p:tag name="KSO_WM_BEAUTIFY_FLAG" val="#wm#"/>
  <p:tag name="KSO_WM_SLIDE_TYPE" val="text"/>
  <p:tag name="KSO_WM_SLIDE_ITEM_CNT" val="0"/>
  <p:tag name="KSO_WM_TAG_VERSION" val="1.0"/>
  <p:tag name="KSO_WM_COMBINE_RELATE_SLIDE_ID" val="background20176418_4"/>
  <p:tag name="KSO_WM_TEMPLATE_CATEGORY" val="custom"/>
  <p:tag name="KSO_WM_TEMPLATE_INDEX" val="20177147"/>
  <p:tag name="KSO_WM_SLIDE_ID" val="custom20177147_4"/>
  <p:tag name="KSO_WM_SLIDE_INDEX" val="4"/>
  <p:tag name="KSO_WM_TEMPLATE_SUBCATEGORY" val="0"/>
  <p:tag name="KSO_WM_SLIDE_SUBTYPE" val="picTxt"/>
  <p:tag name="KSO_WM_TEMPLATE_MASTER_TYPE" val="1"/>
  <p:tag name="KSO_WM_TEMPLATE_COLOR_TYPE" val="1"/>
  <p:tag name="KSO_WM_SPECIAL_SOURCE" val="bdnull"/>
</p:tagLst>
</file>

<file path=ppt/tags/tag214.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34"/>
  <p:tag name="KSO_WM_UNIT_ISCONTENTSTITLE" val="0"/>
  <p:tag name="KSO_WM_UNIT_HIGHLIGHT" val="0"/>
  <p:tag name="KSO_WM_UNIT_COMPATIBLE" val="0"/>
  <p:tag name="KSO_WM_UNIT_PRESET_TEXT" val="感谢各位专家批评指正"/>
  <p:tag name="KSO_WM_TEMPLATE_CATEGORY" val="custom"/>
  <p:tag name="KSO_WM_TEMPLATE_INDEX" val="20177147"/>
  <p:tag name="KSO_WM_UNIT_ID" val="custom20177147_31*a*1"/>
  <p:tag name="KSO_WM_UNIT_NOCLEAR" val="1"/>
  <p:tag name="KSO_WM_UNIT_DIAGRAM_ISNUMVISUAL" val="0"/>
  <p:tag name="KSO_WM_UNIT_DIAGRAM_ISREFERUNIT" val="0"/>
  <p:tag name="KSO_WM_UNIT_ISNUMDGMTITLE" val="0"/>
</p:tagLst>
</file>

<file path=ppt/tags/tag215.xml><?xml version="1.0" encoding="utf-8"?>
<p:tagLst xmlns:p="http://schemas.openxmlformats.org/presentationml/2006/main">
  <p:tag name="KSO_WM_TAG_VERSION" val="1.0"/>
  <p:tag name="KSO_WM_BEAUTIFY_FLAG" val="#wm#"/>
  <p:tag name="KSO_WM_UNIT_TYPE" val="b"/>
  <p:tag name="KSO_WM_UNIT_INDEX" val="1"/>
  <p:tag name="KSO_WM_UNIT_LAYERLEVEL" val="1"/>
  <p:tag name="KSO_WM_UNIT_VALUE" val="35"/>
  <p:tag name="KSO_WM_UNIT_ISCONTENTSTITLE" val="0"/>
  <p:tag name="KSO_WM_UNIT_HIGHLIGHT" val="0"/>
  <p:tag name="KSO_WM_UNIT_COMPATIBLE" val="0"/>
  <p:tag name="KSO_WM_UNIT_PRESET_TEXT" val="THANK YOU FOR WATCHING"/>
  <p:tag name="KSO_WM_TEMPLATE_CATEGORY" val="custom"/>
  <p:tag name="KSO_WM_TEMPLATE_INDEX" val="20177147"/>
  <p:tag name="KSO_WM_UNIT_ID" val="custom20177147_31*b*1"/>
  <p:tag name="KSO_WM_UNIT_NOCLEAR" val="0"/>
  <p:tag name="KSO_WM_UNIT_DIAGRAM_ISNUMVISUAL" val="0"/>
  <p:tag name="KSO_WM_UNIT_DIAGRAM_ISREFERUNIT" val="0"/>
  <p:tag name="KSO_WM_UNIT_ISNUMDGMTITLE" val="0"/>
</p:tagLst>
</file>

<file path=ppt/tags/tag216.xml><?xml version="1.0" encoding="utf-8"?>
<p:tagLst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COMBINE_RELATE_SLIDE_ID" val="background20176418_12"/>
  <p:tag name="KSO_WM_TEMPLATE_CATEGORY" val="custom"/>
  <p:tag name="KSO_WM_TEMPLATE_INDEX" val="20177147"/>
  <p:tag name="KSO_WM_SLIDE_ID" val="custom20177147_31"/>
  <p:tag name="KSO_WM_SLIDE_INDEX" val="31"/>
  <p:tag name="KSO_WM_TEMPLATE_SUBCATEGORY" val="0"/>
  <p:tag name="KSO_WM_SLIDE_SUBTYPE" val="pureTxt"/>
  <p:tag name="KSO_WM_TEMPLATE_MASTER_TYPE" val="1"/>
  <p:tag name="KSO_WM_TEMPLATE_COLOR_TYPE" val="1"/>
  <p:tag name="KSO_WM_SPECIAL_SOURCE" val="bdnul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 name="KSO_WM_SLIDE_BACKGROUND_TYPE" val="frame"/>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heme/theme1.xml><?xml version="1.0" encoding="utf-8"?>
<a:theme xmlns:a="http://schemas.openxmlformats.org/drawingml/2006/main" name="1_Office 主题​​">
  <a:themeElements>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fontScheme name="自定义 1">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10.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11.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12.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13.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14.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15.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16.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17.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18.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19.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2.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20.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21.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22.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23.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24.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25.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26.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27.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28.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29.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3.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4.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5.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6.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7.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8.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ppt/theme/themeOverride9.xml><?xml version="1.0" encoding="utf-8"?>
<a:themeOverride xmlns:a="http://schemas.openxmlformats.org/drawingml/2006/main">
  <a:clrScheme name="20177147">
    <a:dk1>
      <a:srgbClr val="000000"/>
    </a:dk1>
    <a:lt1>
      <a:srgbClr val="FFFFFF"/>
    </a:lt1>
    <a:dk2>
      <a:srgbClr val="FFFCEE"/>
    </a:dk2>
    <a:lt2>
      <a:srgbClr val="FFFFFF"/>
    </a:lt2>
    <a:accent1>
      <a:srgbClr val="F9C834"/>
    </a:accent1>
    <a:accent2>
      <a:srgbClr val="E7D556"/>
    </a:accent2>
    <a:accent3>
      <a:srgbClr val="D1DF76"/>
    </a:accent3>
    <a:accent4>
      <a:srgbClr val="B4EC92"/>
    </a:accent4>
    <a:accent5>
      <a:srgbClr val="90F7B0"/>
    </a:accent5>
    <a:accent6>
      <a:srgbClr val="77F2CF"/>
    </a:accent6>
    <a:hlink>
      <a:srgbClr val="5C90FB"/>
    </a:hlink>
    <a:folHlink>
      <a:srgbClr val="B759BC"/>
    </a:folHlink>
  </a:clrScheme>
</a:themeOverride>
</file>

<file path=docProps/app.xml><?xml version="1.0" encoding="utf-8"?>
<Properties xmlns="http://schemas.openxmlformats.org/officeDocument/2006/extended-properties" xmlns:vt="http://schemas.openxmlformats.org/officeDocument/2006/docPropsVTypes">
  <TotalTime>0</TotalTime>
  <Words>5064</Words>
  <Application>WPS 演示</Application>
  <PresentationFormat>宽屏</PresentationFormat>
  <Paragraphs>527</Paragraphs>
  <Slides>31</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Arial</vt:lpstr>
      <vt:lpstr>宋体</vt:lpstr>
      <vt:lpstr>Wingdings</vt:lpstr>
      <vt:lpstr>微软雅黑</vt:lpstr>
      <vt:lpstr>汉仪旗黑-85S</vt:lpstr>
      <vt:lpstr>黑体</vt:lpstr>
      <vt:lpstr>Calibri</vt:lpstr>
      <vt:lpstr>Arial Unicode MS</vt:lpstr>
      <vt:lpstr>等线</vt:lpstr>
      <vt:lpstr>1_Office 主题​​</vt:lpstr>
      <vt:lpstr>基于BERT和BM25的智能问答系统设计与实现</vt:lpstr>
      <vt:lpstr>PowerPoint 演示文稿</vt:lpstr>
      <vt:lpstr>一、课题背景与目标：研究背景及意义</vt:lpstr>
      <vt:lpstr>一、课题背景与目标：研究背景及意义</vt:lpstr>
      <vt:lpstr>一、课题背景与目标：具体要求与目标</vt:lpstr>
      <vt:lpstr>二、课题技术基础：前端技术</vt:lpstr>
      <vt:lpstr>二、课题技术基础：后端技术</vt:lpstr>
      <vt:lpstr>二、课题技术基础：词嵌入向量技术</vt:lpstr>
      <vt:lpstr>二、课题技术基础：智能问答系统相关方法</vt:lpstr>
      <vt:lpstr>三、课题分析与设计：需求分析1</vt:lpstr>
      <vt:lpstr>三、课题分析与设计：需求分析2</vt:lpstr>
      <vt:lpstr>三、课题分析与设计：概要设计1</vt:lpstr>
      <vt:lpstr>三、课题分析与设计：概要设计1</vt:lpstr>
      <vt:lpstr>三、课题分析与设计：概要设计2</vt:lpstr>
      <vt:lpstr>三、课题分析与设计：详细设计之模块设计</vt:lpstr>
      <vt:lpstr>三、课题分析与设计：详细设计之模块设计</vt:lpstr>
      <vt:lpstr>三、课题分析与设计：详细设计之模块设计</vt:lpstr>
      <vt:lpstr>三、课题分析与设计：详细设计之模块设计</vt:lpstr>
      <vt:lpstr>三、课题分析与设计：详细设计之模块设计</vt:lpstr>
      <vt:lpstr>三、课题分析与设计：详细设计之算法设计</vt:lpstr>
      <vt:lpstr>三、课题分析与设计：详细设计之算法设计</vt:lpstr>
      <vt:lpstr>三、课题分析与设计：详细设计之算法设计</vt:lpstr>
      <vt:lpstr>三、课题分析与设计：详细设计之算法设计</vt:lpstr>
      <vt:lpstr>三、课题分析与设计：详细设计之算法设计</vt:lpstr>
      <vt:lpstr>三、课题分析与设计：详细设计之算法设计</vt:lpstr>
      <vt:lpstr>四、课题测试与效果展示：课题测试之功能测试</vt:lpstr>
      <vt:lpstr>四、课题测试与效果展示：课题测试之功能测试</vt:lpstr>
      <vt:lpstr>四、课题测试与效果展示：课题测试之功能测试</vt:lpstr>
      <vt:lpstr>四、课题测试与效果展示：课题测试之非功能测试</vt:lpstr>
      <vt:lpstr>四、课题测试与效果展示：运行效果展示</vt:lpstr>
      <vt:lpstr>感谢各位专家批评指正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 玏</dc:creator>
  <cp:lastModifiedBy>Ghost_lzy</cp:lastModifiedBy>
  <cp:revision>122</cp:revision>
  <dcterms:created xsi:type="dcterms:W3CDTF">2022-04-07T08:22:00Z</dcterms:created>
  <dcterms:modified xsi:type="dcterms:W3CDTF">2022-05-18T08:53:26Z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